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2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2.xml" ContentType="application/vnd.openxmlformats-officedocument.theme+xml"/>
  <Override PartName="/ppt/theme/theme1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14.png" ContentType="image/png"/>
  <Override PartName="/ppt/media/image25.png" ContentType="image/png"/>
  <Override PartName="/ppt/media/image4.jpeg" ContentType="image/jpeg"/>
  <Override PartName="/ppt/media/image40.png" ContentType="image/png"/>
  <Override PartName="/ppt/media/image5.jpeg" ContentType="image/jpeg"/>
  <Override PartName="/ppt/media/image15.png" ContentType="image/png"/>
  <Override PartName="/ppt/media/image36.jpeg" ContentType="image/jpeg"/>
  <Override PartName="/ppt/media/image31.jpeg" ContentType="image/jpeg"/>
  <Override PartName="/ppt/media/image44.png" ContentType="image/png"/>
  <Override PartName="/ppt/media/image32.png" ContentType="image/png"/>
  <Override PartName="/ppt/media/image34.jpeg" ContentType="image/jpeg"/>
  <Override PartName="/ppt/media/image37.png" ContentType="image/png"/>
  <Override PartName="/ppt/media/image9.png" ContentType="image/png"/>
  <Override PartName="/ppt/media/image18.png" ContentType="image/png"/>
  <Override PartName="/ppt/media/image20.png" ContentType="image/png"/>
  <Override PartName="/ppt/media/image13.png" ContentType="image/png"/>
  <Override PartName="/ppt/media/image35.jpeg" ContentType="image/jpeg"/>
  <Override PartName="/ppt/media/image12.png" ContentType="image/png"/>
  <Override PartName="/ppt/media/image3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5.png" ContentType="image/png"/>
  <Override PartName="/ppt/media/image10.png" ContentType="image/png"/>
  <Override PartName="/ppt/media/image46.png" ContentType="image/png"/>
  <Override PartName="/ppt/media/image11.png" ContentType="image/png"/>
  <Override PartName="/ppt/media/image8.png" ContentType="image/png"/>
  <Override PartName="/ppt/media/image17.png" ContentType="image/png"/>
  <Override PartName="/ppt/media/image2.png" ContentType="image/png"/>
  <Override PartName="/ppt/media/image30.jpeg" ContentType="image/jpeg"/>
  <Override PartName="/ppt/media/image39.png" ContentType="image/png"/>
  <Override PartName="/ppt/media/image7.png" ContentType="image/png"/>
  <Override PartName="/ppt/media/image16.png" ContentType="image/png"/>
  <Override PartName="/ppt/media/image1.png" ContentType="image/png"/>
  <Override PartName="/ppt/media/image33.png" ContentType="image/png"/>
  <Override PartName="/ppt/media/image6.png" ContentType="image/png"/>
  <Override PartName="/ppt/media/image38.png" ContentType="image/png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37.xml" ContentType="application/vnd.openxmlformats-officedocument.presentationml.slide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5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8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13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slide3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294" r:id="rId52"/>
    <p:sldId id="295" r:id="rId53"/>
    <p:sldId id="296" r:id="rId5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<Relationship Id="rId31" Type="http://schemas.openxmlformats.org/officeDocument/2006/relationships/slide" Target="slides/slide18.xml"/><Relationship Id="rId32" Type="http://schemas.openxmlformats.org/officeDocument/2006/relationships/slide" Target="slides/slide19.xml"/><Relationship Id="rId33" Type="http://schemas.openxmlformats.org/officeDocument/2006/relationships/slide" Target="slides/slide20.xml"/><Relationship Id="rId34" Type="http://schemas.openxmlformats.org/officeDocument/2006/relationships/slide" Target="slides/slide21.xml"/><Relationship Id="rId35" Type="http://schemas.openxmlformats.org/officeDocument/2006/relationships/slide" Target="slides/slide22.xml"/><Relationship Id="rId36" Type="http://schemas.openxmlformats.org/officeDocument/2006/relationships/slide" Target="slides/slide23.xml"/><Relationship Id="rId37" Type="http://schemas.openxmlformats.org/officeDocument/2006/relationships/slide" Target="slides/slide24.xml"/><Relationship Id="rId38" Type="http://schemas.openxmlformats.org/officeDocument/2006/relationships/slide" Target="slides/slide25.xml"/><Relationship Id="rId39" Type="http://schemas.openxmlformats.org/officeDocument/2006/relationships/slide" Target="slides/slide26.xml"/><Relationship Id="rId40" Type="http://schemas.openxmlformats.org/officeDocument/2006/relationships/slide" Target="slides/slide27.xml"/><Relationship Id="rId41" Type="http://schemas.openxmlformats.org/officeDocument/2006/relationships/slide" Target="slides/slide28.xml"/><Relationship Id="rId42" Type="http://schemas.openxmlformats.org/officeDocument/2006/relationships/slide" Target="slides/slide29.xml"/><Relationship Id="rId43" Type="http://schemas.openxmlformats.org/officeDocument/2006/relationships/slide" Target="slides/slide30.xml"/><Relationship Id="rId44" Type="http://schemas.openxmlformats.org/officeDocument/2006/relationships/slide" Target="slides/slide31.xml"/><Relationship Id="rId45" Type="http://schemas.openxmlformats.org/officeDocument/2006/relationships/slide" Target="slides/slide32.xml"/><Relationship Id="rId46" Type="http://schemas.openxmlformats.org/officeDocument/2006/relationships/slide" Target="slides/slide33.xml"/><Relationship Id="rId47" Type="http://schemas.openxmlformats.org/officeDocument/2006/relationships/slide" Target="slides/slide34.xml"/><Relationship Id="rId48" Type="http://schemas.openxmlformats.org/officeDocument/2006/relationships/slide" Target="slides/slide35.xml"/><Relationship Id="rId49" Type="http://schemas.openxmlformats.org/officeDocument/2006/relationships/slide" Target="slides/slide36.xml"/><Relationship Id="rId50" Type="http://schemas.openxmlformats.org/officeDocument/2006/relationships/slide" Target="slides/slide37.xml"/><Relationship Id="rId51" Type="http://schemas.openxmlformats.org/officeDocument/2006/relationships/slide" Target="slides/slide38.xml"/><Relationship Id="rId52" Type="http://schemas.openxmlformats.org/officeDocument/2006/relationships/slide" Target="slides/slide39.xml"/><Relationship Id="rId53" Type="http://schemas.openxmlformats.org/officeDocument/2006/relationships/slide" Target="slides/slide40.xml"/><Relationship Id="rId54" Type="http://schemas.openxmlformats.org/officeDocument/2006/relationships/slide" Target="slides/slide41.xml"/><Relationship Id="rId5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42D793C-A037-4074-ADD2-AD8AE55F2D2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260D652A-F12C-409E-B6BE-B175E53B614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347784B3-6931-4EA9-9E89-2F0459DA238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99F18A3A-1201-440A-8AB0-8CF15C0E6FC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43F831B-D032-4227-AD68-D160266FDE3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0ED156C1-60E2-4E8F-BE52-308CDD43C74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694FF64-8E40-4632-8CF0-77E9539411F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C9008B2-2D34-4538-BB7D-4BA56887165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C09FF16-2DF6-451D-8A4D-05FE77BAE7D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54C90B35-25D7-4CFF-91CF-3C817E41ED9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DEB3A54-A497-4E01-BE5D-FEB3529F05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C53738D-62D7-4222-A750-00A365CC03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447FCCA-3D12-473B-8F5A-3D0445FEF43C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E91422A-C5D6-4C5C-8B8E-E51FD3D8817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925C83F-A7AB-40C6-8656-20ED5F746DAD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ffffff"/>
            </a:gs>
            <a:gs pos="100000">
              <a:srgbClr val="dfe7c4"/>
            </a:gs>
          </a:gsLst>
          <a:path path="circle">
            <a:fillToRect l="25000" t="25000" r="75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35"/>
          <p:cNvGrpSpPr/>
          <p:nvPr/>
        </p:nvGrpSpPr>
        <p:grpSpPr>
          <a:xfrm>
            <a:off x="0" y="228600"/>
            <a:ext cx="2640600" cy="6638040"/>
            <a:chOff x="0" y="228600"/>
            <a:chExt cx="2640600" cy="6638040"/>
          </a:xfrm>
        </p:grpSpPr>
        <p:sp>
          <p:nvSpPr>
            <p:cNvPr id="52" name="Freeform 11"/>
            <p:cNvSpPr/>
            <p:nvPr/>
          </p:nvSpPr>
          <p:spPr>
            <a:xfrm>
              <a:off x="0" y="2575080"/>
              <a:ext cx="92520" cy="625320"/>
            </a:xfrm>
            <a:custGeom>
              <a:avLst/>
              <a:gdLst>
                <a:gd name="textAreaLeft" fmla="*/ 0 w 92520"/>
                <a:gd name="textAreaRight" fmla="*/ 93240 w 92520"/>
                <a:gd name="textAreaTop" fmla="*/ 0 h 625320"/>
                <a:gd name="textAreaBottom" fmla="*/ 626040 h 625320"/>
              </a:gdLst>
              <a:ahLst/>
              <a:rect l="textAreaLeft" t="textAreaTop" r="textAreaRight" b="textAreaBottom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3" name="Freeform 12"/>
            <p:cNvSpPr/>
            <p:nvPr/>
          </p:nvSpPr>
          <p:spPr>
            <a:xfrm>
              <a:off x="119160" y="3156480"/>
              <a:ext cx="598320" cy="2321640"/>
            </a:xfrm>
            <a:custGeom>
              <a:avLst/>
              <a:gdLst>
                <a:gd name="textAreaLeft" fmla="*/ 0 w 598320"/>
                <a:gd name="textAreaRight" fmla="*/ 599040 w 598320"/>
                <a:gd name="textAreaTop" fmla="*/ 0 h 2321640"/>
                <a:gd name="textAreaBottom" fmla="*/ 2322360 h 2321640"/>
              </a:gdLst>
              <a:ahLst/>
              <a:rect l="textAreaLeft" t="textAreaTop" r="textAreaRight" b="textAreaBottom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4" name="Freeform 13"/>
            <p:cNvSpPr/>
            <p:nvPr/>
          </p:nvSpPr>
          <p:spPr>
            <a:xfrm>
              <a:off x="747360" y="5447160"/>
              <a:ext cx="563760" cy="1419480"/>
            </a:xfrm>
            <a:custGeom>
              <a:avLst/>
              <a:gdLst>
                <a:gd name="textAreaLeft" fmla="*/ 0 w 563760"/>
                <a:gd name="textAreaRight" fmla="*/ 564480 w 563760"/>
                <a:gd name="textAreaTop" fmla="*/ 0 h 1419480"/>
                <a:gd name="textAreaBottom" fmla="*/ 1420200 h 1419480"/>
              </a:gdLst>
              <a:ahLst/>
              <a:rect l="textAreaLeft" t="textAreaTop" r="textAreaRight" b="textAreaBottom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5" name="Freeform 14"/>
            <p:cNvSpPr/>
            <p:nvPr/>
          </p:nvSpPr>
          <p:spPr>
            <a:xfrm>
              <a:off x="889200" y="6503760"/>
              <a:ext cx="158040" cy="362880"/>
            </a:xfrm>
            <a:custGeom>
              <a:avLst/>
              <a:gdLst>
                <a:gd name="textAreaLeft" fmla="*/ 0 w 158040"/>
                <a:gd name="textAreaRight" fmla="*/ 158760 w 158040"/>
                <a:gd name="textAreaTop" fmla="*/ 0 h 362880"/>
                <a:gd name="textAreaBottom" fmla="*/ 363600 h 362880"/>
              </a:gdLst>
              <a:ahLst/>
              <a:rect l="textAreaLeft" t="textAreaTop" r="textAreaRight" b="textAreaBottom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6" name="Freeform 15"/>
            <p:cNvSpPr/>
            <p:nvPr/>
          </p:nvSpPr>
          <p:spPr>
            <a:xfrm>
              <a:off x="93240" y="3201120"/>
              <a:ext cx="760320" cy="3327840"/>
            </a:xfrm>
            <a:custGeom>
              <a:avLst/>
              <a:gdLst>
                <a:gd name="textAreaLeft" fmla="*/ 0 w 760320"/>
                <a:gd name="textAreaRight" fmla="*/ 761040 w 760320"/>
                <a:gd name="textAreaTop" fmla="*/ 0 h 3327840"/>
                <a:gd name="textAreaBottom" fmla="*/ 3328560 h 3327840"/>
              </a:gdLst>
              <a:ahLst/>
              <a:rect l="textAreaLeft" t="textAreaTop" r="textAreaRight" b="textAreaBottom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" name="Freeform 16"/>
            <p:cNvSpPr/>
            <p:nvPr/>
          </p:nvSpPr>
          <p:spPr>
            <a:xfrm>
              <a:off x="20880" y="228600"/>
              <a:ext cx="97560" cy="2927160"/>
            </a:xfrm>
            <a:custGeom>
              <a:avLst/>
              <a:gdLst>
                <a:gd name="textAreaLeft" fmla="*/ 0 w 97560"/>
                <a:gd name="textAreaRight" fmla="*/ 98280 w 97560"/>
                <a:gd name="textAreaTop" fmla="*/ 0 h 2927160"/>
                <a:gd name="textAreaBottom" fmla="*/ 2927880 h 2927160"/>
              </a:gdLst>
              <a:ahLst/>
              <a:rect l="textAreaLeft" t="textAreaTop" r="textAreaRight" b="textAreaBottom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Freeform 17"/>
            <p:cNvSpPr/>
            <p:nvPr/>
          </p:nvSpPr>
          <p:spPr>
            <a:xfrm>
              <a:off x="72720" y="2944080"/>
              <a:ext cx="71640" cy="493200"/>
            </a:xfrm>
            <a:custGeom>
              <a:avLst/>
              <a:gdLst>
                <a:gd name="textAreaLeft" fmla="*/ 0 w 71640"/>
                <a:gd name="textAreaRight" fmla="*/ 72360 w 71640"/>
                <a:gd name="textAreaTop" fmla="*/ 0 h 493200"/>
                <a:gd name="textAreaBottom" fmla="*/ 493920 h 493200"/>
              </a:gdLst>
              <a:ahLst/>
              <a:rect l="textAreaLeft" t="textAreaTop" r="textAreaRight" b="textAreaBottom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9" name="Freeform 18"/>
            <p:cNvSpPr/>
            <p:nvPr/>
          </p:nvSpPr>
          <p:spPr>
            <a:xfrm>
              <a:off x="713520" y="5478840"/>
              <a:ext cx="175320" cy="1024200"/>
            </a:xfrm>
            <a:custGeom>
              <a:avLst/>
              <a:gdLst>
                <a:gd name="textAreaLeft" fmla="*/ 0 w 175320"/>
                <a:gd name="textAreaRight" fmla="*/ 176040 w 175320"/>
                <a:gd name="textAreaTop" fmla="*/ 0 h 1024200"/>
                <a:gd name="textAreaBottom" fmla="*/ 1024920 h 1024200"/>
              </a:gdLst>
              <a:ahLst/>
              <a:rect l="textAreaLeft" t="textAreaTop" r="textAreaRight" b="textAreaBottom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0" name="Freeform 19"/>
            <p:cNvSpPr/>
            <p:nvPr/>
          </p:nvSpPr>
          <p:spPr>
            <a:xfrm>
              <a:off x="718200" y="1398960"/>
              <a:ext cx="1922400" cy="4047480"/>
            </a:xfrm>
            <a:custGeom>
              <a:avLst/>
              <a:gdLst>
                <a:gd name="textAreaLeft" fmla="*/ 0 w 1922400"/>
                <a:gd name="textAreaRight" fmla="*/ 1923120 w 1922400"/>
                <a:gd name="textAreaTop" fmla="*/ 0 h 4047480"/>
                <a:gd name="textAreaBottom" fmla="*/ 4048200 h 4047480"/>
              </a:gdLst>
              <a:ahLst/>
              <a:rect l="textAreaLeft" t="textAreaTop" r="textAreaRight" b="textAreaBottom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1" name="Freeform 20"/>
            <p:cNvSpPr/>
            <p:nvPr/>
          </p:nvSpPr>
          <p:spPr>
            <a:xfrm>
              <a:off x="854640" y="6530040"/>
              <a:ext cx="149400" cy="336600"/>
            </a:xfrm>
            <a:custGeom>
              <a:avLst/>
              <a:gdLst>
                <a:gd name="textAreaLeft" fmla="*/ 0 w 149400"/>
                <a:gd name="textAreaRight" fmla="*/ 150120 w 149400"/>
                <a:gd name="textAreaTop" fmla="*/ 0 h 336600"/>
                <a:gd name="textAreaBottom" fmla="*/ 337320 h 336600"/>
              </a:gdLst>
              <a:ahLst/>
              <a:rect l="textAreaLeft" t="textAreaTop" r="textAreaRight" b="textAreaBottom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2" name="Freeform 21"/>
            <p:cNvSpPr/>
            <p:nvPr/>
          </p:nvSpPr>
          <p:spPr>
            <a:xfrm>
              <a:off x="713520" y="5359320"/>
              <a:ext cx="33480" cy="221040"/>
            </a:xfrm>
            <a:custGeom>
              <a:avLst/>
              <a:gdLst>
                <a:gd name="textAreaLeft" fmla="*/ 0 w 33480"/>
                <a:gd name="textAreaRight" fmla="*/ 34200 w 33480"/>
                <a:gd name="textAreaTop" fmla="*/ 0 h 221040"/>
                <a:gd name="textAreaBottom" fmla="*/ 221760 h 221040"/>
              </a:gdLst>
              <a:ahLst/>
              <a:rect l="textAreaLeft" t="textAreaTop" r="textAreaRight" b="textAreaBottom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3" name="Freeform 22"/>
            <p:cNvSpPr/>
            <p:nvPr/>
          </p:nvSpPr>
          <p:spPr>
            <a:xfrm>
              <a:off x="787320" y="6244560"/>
              <a:ext cx="219960" cy="621720"/>
            </a:xfrm>
            <a:custGeom>
              <a:avLst/>
              <a:gdLst>
                <a:gd name="textAreaLeft" fmla="*/ 0 w 219960"/>
                <a:gd name="textAreaRight" fmla="*/ 220680 w 219960"/>
                <a:gd name="textAreaTop" fmla="*/ 0 h 621720"/>
                <a:gd name="textAreaBottom" fmla="*/ 622440 h 621720"/>
              </a:gdLst>
              <a:ahLst/>
              <a:rect l="textAreaLeft" t="textAreaTop" r="textAreaRight" b="textAreaBottom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64" name="Group 48"/>
          <p:cNvGrpSpPr/>
          <p:nvPr/>
        </p:nvGrpSpPr>
        <p:grpSpPr>
          <a:xfrm>
            <a:off x="27000" y="360"/>
            <a:ext cx="2602440" cy="6852240"/>
            <a:chOff x="27000" y="360"/>
            <a:chExt cx="2602440" cy="6852240"/>
          </a:xfrm>
        </p:grpSpPr>
        <p:sp>
          <p:nvSpPr>
            <p:cNvPr id="65" name="Freeform 27"/>
            <p:cNvSpPr/>
            <p:nvPr/>
          </p:nvSpPr>
          <p:spPr>
            <a:xfrm>
              <a:off x="27000" y="360"/>
              <a:ext cx="545400" cy="4400280"/>
            </a:xfrm>
            <a:custGeom>
              <a:avLst/>
              <a:gdLst>
                <a:gd name="textAreaLeft" fmla="*/ 0 w 545400"/>
                <a:gd name="textAreaRight" fmla="*/ 546120 w 545400"/>
                <a:gd name="textAreaTop" fmla="*/ 0 h 4400280"/>
                <a:gd name="textAreaBottom" fmla="*/ 4401000 h 4400280"/>
              </a:gdLst>
              <a:ahLst/>
              <a:rect l="textAreaLeft" t="textAreaTop" r="textAreaRight" b="textAreaBottom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6" name="Freeform 28"/>
            <p:cNvSpPr/>
            <p:nvPr/>
          </p:nvSpPr>
          <p:spPr>
            <a:xfrm>
              <a:off x="604440" y="4316400"/>
              <a:ext cx="466920" cy="1580040"/>
            </a:xfrm>
            <a:custGeom>
              <a:avLst/>
              <a:gdLst>
                <a:gd name="textAreaLeft" fmla="*/ 0 w 466920"/>
                <a:gd name="textAreaRight" fmla="*/ 467640 w 466920"/>
                <a:gd name="textAreaTop" fmla="*/ 0 h 1580040"/>
                <a:gd name="textAreaBottom" fmla="*/ 1580760 h 1580040"/>
              </a:gdLst>
              <a:ahLst/>
              <a:rect l="textAreaLeft" t="textAreaTop" r="textAreaRight" b="textAreaBottom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7" name="Freeform 29"/>
            <p:cNvSpPr/>
            <p:nvPr/>
          </p:nvSpPr>
          <p:spPr>
            <a:xfrm>
              <a:off x="1108440" y="5862600"/>
              <a:ext cx="475560" cy="990000"/>
            </a:xfrm>
            <a:custGeom>
              <a:avLst/>
              <a:gdLst>
                <a:gd name="textAreaLeft" fmla="*/ 0 w 475560"/>
                <a:gd name="textAreaRight" fmla="*/ 476280 w 475560"/>
                <a:gd name="textAreaTop" fmla="*/ 0 h 990000"/>
                <a:gd name="textAreaBottom" fmla="*/ 990720 h 990000"/>
              </a:gdLst>
              <a:ahLst/>
              <a:rect l="textAreaLeft" t="textAreaTop" r="textAreaRight" b="textAreaBottom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8" name="Freeform 30"/>
            <p:cNvSpPr/>
            <p:nvPr/>
          </p:nvSpPr>
          <p:spPr>
            <a:xfrm>
              <a:off x="572760" y="4364280"/>
              <a:ext cx="608760" cy="2235240"/>
            </a:xfrm>
            <a:custGeom>
              <a:avLst/>
              <a:gdLst>
                <a:gd name="textAreaLeft" fmla="*/ 0 w 608760"/>
                <a:gd name="textAreaRight" fmla="*/ 609480 w 608760"/>
                <a:gd name="textAreaTop" fmla="*/ 0 h 2235240"/>
                <a:gd name="textAreaBottom" fmla="*/ 2235960 h 2235240"/>
              </a:gdLst>
              <a:ahLst/>
              <a:rect l="textAreaLeft" t="textAreaTop" r="textAreaRight" b="textAreaBottom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Freeform 31"/>
            <p:cNvSpPr/>
            <p:nvPr/>
          </p:nvSpPr>
          <p:spPr>
            <a:xfrm>
              <a:off x="513720" y="1289160"/>
              <a:ext cx="191880" cy="3026520"/>
            </a:xfrm>
            <a:custGeom>
              <a:avLst/>
              <a:gdLst>
                <a:gd name="textAreaLeft" fmla="*/ 0 w 191880"/>
                <a:gd name="textAreaRight" fmla="*/ 192600 w 191880"/>
                <a:gd name="textAreaTop" fmla="*/ 0 h 3026520"/>
                <a:gd name="textAreaBottom" fmla="*/ 3027240 h 3026520"/>
              </a:gdLst>
              <a:ahLst/>
              <a:rect l="textAreaLeft" t="textAreaTop" r="textAreaRight" b="textAreaBottom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0" name="Freeform 32"/>
            <p:cNvSpPr/>
            <p:nvPr/>
          </p:nvSpPr>
          <p:spPr>
            <a:xfrm>
              <a:off x="1224720" y="6571440"/>
              <a:ext cx="147600" cy="280800"/>
            </a:xfrm>
            <a:custGeom>
              <a:avLst/>
              <a:gdLst>
                <a:gd name="textAreaLeft" fmla="*/ 0 w 147600"/>
                <a:gd name="textAreaRight" fmla="*/ 148320 w 147600"/>
                <a:gd name="textAreaTop" fmla="*/ 0 h 280800"/>
                <a:gd name="textAreaBottom" fmla="*/ 281520 h 280800"/>
              </a:gdLst>
              <a:ahLst/>
              <a:rect l="textAreaLeft" t="textAreaTop" r="textAreaRight" b="textAreaBottom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1" name="Freeform 33"/>
            <p:cNvSpPr/>
            <p:nvPr/>
          </p:nvSpPr>
          <p:spPr>
            <a:xfrm>
              <a:off x="551880" y="4107600"/>
              <a:ext cx="90360" cy="510840"/>
            </a:xfrm>
            <a:custGeom>
              <a:avLst/>
              <a:gdLst>
                <a:gd name="textAreaLeft" fmla="*/ 0 w 90360"/>
                <a:gd name="textAreaRight" fmla="*/ 91080 w 90360"/>
                <a:gd name="textAreaTop" fmla="*/ 0 h 510840"/>
                <a:gd name="textAreaBottom" fmla="*/ 511560 h 510840"/>
              </a:gdLst>
              <a:ahLst/>
              <a:rect l="textAreaLeft" t="textAreaTop" r="textAreaRight" b="textAreaBottom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2" name="Freeform 34"/>
            <p:cNvSpPr/>
            <p:nvPr/>
          </p:nvSpPr>
          <p:spPr>
            <a:xfrm>
              <a:off x="1072440" y="3145680"/>
              <a:ext cx="1557000" cy="2716200"/>
            </a:xfrm>
            <a:custGeom>
              <a:avLst/>
              <a:gdLst>
                <a:gd name="textAreaLeft" fmla="*/ 0 w 1557000"/>
                <a:gd name="textAreaRight" fmla="*/ 1557720 w 1557000"/>
                <a:gd name="textAreaTop" fmla="*/ 0 h 2716200"/>
                <a:gd name="textAreaBottom" fmla="*/ 2716920 h 2716200"/>
              </a:gdLst>
              <a:ahLst/>
              <a:rect l="textAreaLeft" t="textAreaTop" r="textAreaRight" b="textAreaBottom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3" name="Freeform 35"/>
            <p:cNvSpPr/>
            <p:nvPr/>
          </p:nvSpPr>
          <p:spPr>
            <a:xfrm>
              <a:off x="1182600" y="6600240"/>
              <a:ext cx="132480" cy="252360"/>
            </a:xfrm>
            <a:custGeom>
              <a:avLst/>
              <a:gdLst>
                <a:gd name="textAreaLeft" fmla="*/ 0 w 132480"/>
                <a:gd name="textAreaRight" fmla="*/ 133200 w 132480"/>
                <a:gd name="textAreaTop" fmla="*/ 0 h 252360"/>
                <a:gd name="textAreaBottom" fmla="*/ 253080 h 252360"/>
              </a:gdLst>
              <a:ahLst/>
              <a:rect l="textAreaLeft" t="textAreaTop" r="textAreaRight" b="textAreaBottom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4" name="Freeform 36"/>
            <p:cNvSpPr/>
            <p:nvPr/>
          </p:nvSpPr>
          <p:spPr>
            <a:xfrm>
              <a:off x="1072440" y="5897160"/>
              <a:ext cx="151560" cy="673560"/>
            </a:xfrm>
            <a:custGeom>
              <a:avLst/>
              <a:gdLst>
                <a:gd name="textAreaLeft" fmla="*/ 0 w 151560"/>
                <a:gd name="textAreaRight" fmla="*/ 152280 w 151560"/>
                <a:gd name="textAreaTop" fmla="*/ 0 h 673560"/>
                <a:gd name="textAreaBottom" fmla="*/ 674280 h 673560"/>
              </a:gdLst>
              <a:ahLst/>
              <a:rect l="textAreaLeft" t="textAreaTop" r="textAreaRight" b="textAreaBottom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5" name="Freeform 37"/>
            <p:cNvSpPr/>
            <p:nvPr/>
          </p:nvSpPr>
          <p:spPr>
            <a:xfrm>
              <a:off x="1072440" y="5772600"/>
              <a:ext cx="41400" cy="227160"/>
            </a:xfrm>
            <a:custGeom>
              <a:avLst/>
              <a:gdLst>
                <a:gd name="textAreaLeft" fmla="*/ 0 w 41400"/>
                <a:gd name="textAreaRight" fmla="*/ 42120 w 41400"/>
                <a:gd name="textAreaTop" fmla="*/ 0 h 227160"/>
                <a:gd name="textAreaBottom" fmla="*/ 227880 h 227160"/>
              </a:gdLst>
              <a:ahLst/>
              <a:rect l="textAreaLeft" t="textAreaTop" r="textAreaRight" b="textAreaBottom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76" name="Freeform 38"/>
            <p:cNvSpPr/>
            <p:nvPr/>
          </p:nvSpPr>
          <p:spPr>
            <a:xfrm>
              <a:off x="1108440" y="6322680"/>
              <a:ext cx="232200" cy="529920"/>
            </a:xfrm>
            <a:custGeom>
              <a:avLst/>
              <a:gdLst>
                <a:gd name="textAreaLeft" fmla="*/ 0 w 232200"/>
                <a:gd name="textAreaRight" fmla="*/ 232920 w 232200"/>
                <a:gd name="textAreaTop" fmla="*/ 0 h 529920"/>
                <a:gd name="textAreaBottom" fmla="*/ 530640 h 529920"/>
              </a:gdLst>
              <a:ahLst/>
              <a:rect l="textAreaLeft" t="textAreaTop" r="textAreaRight" b="textAreaBottom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77" name="Rectangle 61"/>
          <p:cNvSpPr/>
          <p:nvPr/>
        </p:nvSpPr>
        <p:spPr>
          <a:xfrm>
            <a:off x="360" y="0"/>
            <a:ext cx="243000" cy="685728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38160" dir="5400000" dist="2556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ftr" idx="34"/>
          </p:nvPr>
        </p:nvSpPr>
        <p:spPr>
          <a:xfrm>
            <a:off x="2589840" y="6135840"/>
            <a:ext cx="762120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sldNum" idx="35"/>
          </p:nvPr>
        </p:nvSpPr>
        <p:spPr>
          <a:xfrm>
            <a:off x="681480" y="787680"/>
            <a:ext cx="779040" cy="364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20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A0446249-2BF9-4723-888B-7F2700DAE37B}" type="slidenum">
              <a:rPr b="0" lang="ru-RU" sz="2000" spc="-1" strike="noStrike">
                <a:solidFill>
                  <a:schemeClr val="dk1">
                    <a:tint val="75000"/>
                  </a:schemeClr>
                </a:solidFill>
                <a:latin typeface="Century Gothic"/>
              </a:rPr>
              <a:t>&lt;номер&gt;</a:t>
            </a:fld>
            <a:endParaRPr b="0" lang="ru-RU" sz="20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dt" idx="36"/>
          </p:nvPr>
        </p:nvSpPr>
        <p:spPr>
          <a:xfrm>
            <a:off x="10362960" y="6135120"/>
            <a:ext cx="1020960" cy="36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67C3C1B-3093-44B1-8C10-351CB5A8D893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4266616-5DDE-424D-8DD0-8ABA746C2BF3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587FD8B6-56EA-43A2-AB5A-72DDDE3B326E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9E180A26-0878-4CF7-889B-4ADBADA71F69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7" name="PlaceHolder 5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68A2ECA-9092-4885-81AC-73F16B91023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" name="PlaceHolder 6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37B980AD-73D5-4121-9D09-8DAB29863F31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72AA3CB4-D8DE-4053-AF21-2F46E9268E12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37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DC2630C0-8ABC-4FA5-AD13-125C198193AC}" type="slidenum">
              <a:rPr b="0" lang="ru-RU" sz="1200" spc="-1" strike="noStrike">
                <a:solidFill>
                  <a:schemeClr val="dk1">
                    <a:tint val="75000"/>
                  </a:schemeClr>
                </a:solidFill>
                <a:latin typeface="Calibr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image" Target="../media/image6.png"/><Relationship Id="rId8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4.png"/><Relationship Id="rId12" Type="http://schemas.openxmlformats.org/officeDocument/2006/relationships/image" Target="../media/image16.png"/><Relationship Id="rId13" Type="http://schemas.openxmlformats.org/officeDocument/2006/relationships/image" Target="../media/image14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23" Type="http://schemas.openxmlformats.org/officeDocument/2006/relationships/image" Target="../media/image28.png"/><Relationship Id="rId24" Type="http://schemas.openxmlformats.org/officeDocument/2006/relationships/image" Target="../media/image29.png"/><Relationship Id="rId25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6.jpeg"/><Relationship Id="rId3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0.png"/><Relationship Id="rId4" Type="http://schemas.openxmlformats.org/officeDocument/2006/relationships/image" Target="../media/image40.png"/><Relationship Id="rId5" Type="http://schemas.openxmlformats.org/officeDocument/2006/relationships/image" Target="../media/image40.png"/><Relationship Id="rId6" Type="http://schemas.openxmlformats.org/officeDocument/2006/relationships/image" Target="../media/image40.png"/><Relationship Id="rId7" Type="http://schemas.openxmlformats.org/officeDocument/2006/relationships/image" Target="../media/image40.png"/><Relationship Id="rId8" Type="http://schemas.openxmlformats.org/officeDocument/2006/relationships/image" Target="../media/image40.png"/><Relationship Id="rId9" Type="http://schemas.openxmlformats.org/officeDocument/2006/relationships/image" Target="../media/image40.png"/><Relationship Id="rId10" Type="http://schemas.openxmlformats.org/officeDocument/2006/relationships/image" Target="../media/image40.png"/><Relationship Id="rId11" Type="http://schemas.openxmlformats.org/officeDocument/2006/relationships/image" Target="../media/image40.png"/><Relationship Id="rId12" Type="http://schemas.openxmlformats.org/officeDocument/2006/relationships/image" Target="../media/image40.png"/><Relationship Id="rId13" Type="http://schemas.openxmlformats.org/officeDocument/2006/relationships/image" Target="../media/image40.png"/><Relationship Id="rId14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0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4.png"/><Relationship Id="rId2" Type="http://schemas.openxmlformats.org/officeDocument/2006/relationships/image" Target="../media/image40.png"/><Relationship Id="rId3" Type="http://schemas.openxmlformats.org/officeDocument/2006/relationships/image" Target="../media/image40.png"/><Relationship Id="rId4" Type="http://schemas.openxmlformats.org/officeDocument/2006/relationships/image" Target="../media/image40.png"/><Relationship Id="rId5" Type="http://schemas.openxmlformats.org/officeDocument/2006/relationships/image" Target="../media/image40.png"/><Relationship Id="rId6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5.png"/><Relationship Id="rId3" Type="http://schemas.openxmlformats.org/officeDocument/2006/relationships/slideLayout" Target="../slideLayouts/slideLayout9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hyperlink" Target="https://litrekon.ru/podgotovka/k-ege/po-russkomu-yazyku-vse-chto-dolzhen-znat-budushhij-stoballnik/" TargetMode="External"/><Relationship Id="rId2" Type="http://schemas.openxmlformats.org/officeDocument/2006/relationships/slideLayout" Target="../slideLayouts/slideLayout9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2.png"/><Relationship Id="rId3" Type="http://schemas.openxmlformats.org/officeDocument/2006/relationships/image" Target="../media/image2.png"/><Relationship Id="rId4" Type="http://schemas.openxmlformats.org/officeDocument/2006/relationships/image" Target="../media/image2.png"/><Relationship Id="rId5" Type="http://schemas.openxmlformats.org/officeDocument/2006/relationships/image" Target="../media/image2.png"/><Relationship Id="rId6" Type="http://schemas.openxmlformats.org/officeDocument/2006/relationships/image" Target="../media/image2.png"/><Relationship Id="rId7" Type="http://schemas.openxmlformats.org/officeDocument/2006/relationships/image" Target="../media/image2.png"/><Relationship Id="rId8" Type="http://schemas.openxmlformats.org/officeDocument/2006/relationships/image" Target="../media/image2.png"/><Relationship Id="rId9" Type="http://schemas.openxmlformats.org/officeDocument/2006/relationships/image" Target="../media/image2.png"/><Relationship Id="rId10" Type="http://schemas.openxmlformats.org/officeDocument/2006/relationships/image" Target="../media/image2.png"/><Relationship Id="rId11" Type="http://schemas.openxmlformats.org/officeDocument/2006/relationships/image" Target="../media/image2.png"/><Relationship Id="rId1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2920" cy="2162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6000" spc="-1" strike="noStrike">
                <a:solidFill>
                  <a:schemeClr val="dk1"/>
                </a:solidFill>
                <a:latin typeface="Calibri Light"/>
              </a:rPr>
              <a:t>Государственная итоговая аттестация - ЕГЭ</a:t>
            </a:r>
            <a:endParaRPr b="0" lang="ru-RU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1523880" y="3600360"/>
            <a:ext cx="9142920" cy="146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c00000"/>
                </a:solidFill>
                <a:latin typeface="Calibri"/>
              </a:rPr>
              <a:t>Организация и проведение 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ru-RU" sz="4000" spc="-1" strike="noStrike">
                <a:solidFill>
                  <a:srgbClr val="c00000"/>
                </a:solidFill>
                <a:latin typeface="Calibri"/>
              </a:rPr>
              <a:t>в 2025 году</a:t>
            </a:r>
            <a:endParaRPr b="0" lang="ru-RU" sz="4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Расписания ЕГЭ, ОГЭ, ГВЭ на 2025 год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520" cy="298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Совместными приказами Минпросвещения России и Рособрнадзора 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от 11 ноября 2024 года № 787/2089, 788/2090 и 789/2091 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соответственно утверждены расписания и продолжительность проведения единого государственного экзамена (ЕГЭ), основного государственного экзамена (ОГЭ) и государственного выпускного экзамена (ГВЭ) по каждому учебному предмету, перечень средств обучения и воспитания, которые можно использовать при выполнении экзаменационных заданий.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 defTabSz="914400">
              <a:lnSpc>
                <a:spcPct val="110000"/>
              </a:lnSpc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Расписание ГИА-11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3" name="Таблица 8"/>
          <p:cNvGraphicFramePr/>
          <p:nvPr/>
        </p:nvGraphicFramePr>
        <p:xfrm>
          <a:off x="338040" y="1530360"/>
          <a:ext cx="4983840" cy="702360"/>
        </p:xfrm>
        <a:graphic>
          <a:graphicData uri="http://schemas.openxmlformats.org/drawingml/2006/table">
            <a:tbl>
              <a:tblPr/>
              <a:tblGrid>
                <a:gridCol w="1697760"/>
                <a:gridCol w="1697760"/>
                <a:gridCol w="1588680"/>
              </a:tblGrid>
              <a:tr h="220320">
                <a:tc gridSpan="3"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Итоговое сочинения (изложение)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3384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4 декабря 2024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5 февраля 2025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9 апреля 2025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4" name="Таблица 9"/>
          <p:cNvGraphicFramePr/>
          <p:nvPr/>
        </p:nvGraphicFramePr>
        <p:xfrm>
          <a:off x="338040" y="2318400"/>
          <a:ext cx="4983840" cy="990000"/>
        </p:xfrm>
        <a:graphic>
          <a:graphicData uri="http://schemas.openxmlformats.org/drawingml/2006/table">
            <a:tbl>
              <a:tblPr/>
              <a:tblGrid>
                <a:gridCol w="2363040"/>
                <a:gridCol w="2621160"/>
              </a:tblGrid>
              <a:tr h="281880">
                <a:tc gridSpan="2"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Досрочный период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188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21 марта – 28 марта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основные дни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188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14 апреля – 21 апреля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резервные дни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5" name="Таблица 10"/>
          <p:cNvGraphicFramePr/>
          <p:nvPr/>
        </p:nvGraphicFramePr>
        <p:xfrm>
          <a:off x="5532480" y="4885200"/>
          <a:ext cx="6320880" cy="1039320"/>
        </p:xfrm>
        <a:graphic>
          <a:graphicData uri="http://schemas.openxmlformats.org/drawingml/2006/table">
            <a:tbl>
              <a:tblPr/>
              <a:tblGrid>
                <a:gridCol w="3420720"/>
                <a:gridCol w="2900520"/>
              </a:tblGrid>
              <a:tr h="283680">
                <a:tc gridSpan="2"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Дополнительный (сентябрьский) период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8368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4 и 8 сентября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основные дни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520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23 сентября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7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резервный день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6" name="Таблица 11"/>
          <p:cNvGraphicFramePr/>
          <p:nvPr/>
        </p:nvGraphicFramePr>
        <p:xfrm>
          <a:off x="5532480" y="1530360"/>
          <a:ext cx="6321240" cy="3805560"/>
        </p:xfrm>
        <a:graphic>
          <a:graphicData uri="http://schemas.openxmlformats.org/drawingml/2006/table">
            <a:tbl>
              <a:tblPr/>
              <a:tblGrid>
                <a:gridCol w="1396800"/>
                <a:gridCol w="4924800"/>
              </a:tblGrid>
              <a:tr h="286560">
                <a:tc gridSpan="2"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Резервные дни основного периода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26244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16 июня (пн)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1899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география, литература, обществознание, физика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77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17 июня (вт)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русский язык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77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18 июня (ср)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история, химия, иностранные языки (устно)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77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19 июня (чт)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1899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биология, ИКТ, иностранные языки (письменно)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77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20 июня (пт)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1899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математика (база, профиль)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577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23 июня (вт)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по всем предметам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6560">
                <a:tc gridSpan="2"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Дни пересдачи одного предмета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4539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03 июля (чт)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1899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иностранные языки (письменно), ИКТ, литература, русский язык, физика, химия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39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04 июля (пт)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1899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география, иностранные языки (устно), история, биология, математика, обществознание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7" name="Таблица 6"/>
          <p:cNvGraphicFramePr/>
          <p:nvPr/>
        </p:nvGraphicFramePr>
        <p:xfrm>
          <a:off x="338040" y="3324960"/>
          <a:ext cx="4983840" cy="2853000"/>
        </p:xfrm>
        <a:graphic>
          <a:graphicData uri="http://schemas.openxmlformats.org/drawingml/2006/table">
            <a:tbl>
              <a:tblPr/>
              <a:tblGrid>
                <a:gridCol w="1483200"/>
                <a:gridCol w="3501000"/>
              </a:tblGrid>
              <a:tr h="209160">
                <a:tc gridSpan="2"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  <a:ea typeface="Times New Roman"/>
                        </a:rPr>
                        <a:t>Основной период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11124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23 мая (пт)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история, литература, химия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27 мая (вт)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математика (профильный, база)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3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30 мая (пт)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русский язык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02 июня (пн)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обществознание, физика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108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05 июня (чт)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1899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география, иностранные языки (письменно), биология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325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10 июня (вт)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иностранные языки (устно), ИКТ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328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11 июня (ср)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chemeClr val="dk1"/>
                          </a:solidFill>
                          <a:latin typeface="Calibri"/>
                          <a:ea typeface="Times New Roman"/>
                        </a:rPr>
                        <a:t>иностранные языки (устно), ИКТ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Содержание КИМ ЕГЭ, ГВЭ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TextBox 5"/>
          <p:cNvSpPr/>
          <p:nvPr/>
        </p:nvSpPr>
        <p:spPr>
          <a:xfrm>
            <a:off x="6400800" y="1805400"/>
            <a:ext cx="5338800" cy="3720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ts val="2599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Демоверсии, спецификации и кодификаторы КИМ ЕГЭ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99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99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Открытый банк заданий ЕГЭ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99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99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Открытый банк заданий ГВЭ </a:t>
            </a:r>
            <a:r>
              <a:rPr b="0" i="1" lang="ru-RU" sz="2400" spc="-1" strike="noStrike">
                <a:solidFill>
                  <a:schemeClr val="dk1"/>
                </a:solidFill>
                <a:latin typeface="Calibri"/>
              </a:rPr>
              <a:t>(в тестовом режиме)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99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599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Рекомендации по самостоятельной подготовке  к ЕГЭ по каждому учебному предмету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60" name="Группа 15"/>
          <p:cNvGrpSpPr/>
          <p:nvPr/>
        </p:nvGrpSpPr>
        <p:grpSpPr>
          <a:xfrm>
            <a:off x="4661640" y="2157840"/>
            <a:ext cx="1161720" cy="2782800"/>
            <a:chOff x="4661640" y="2157840"/>
            <a:chExt cx="1161720" cy="2782800"/>
          </a:xfrm>
        </p:grpSpPr>
        <p:cxnSp>
          <p:nvCxnSpPr>
            <p:cNvPr id="161" name="Прямая со стрелкой 7"/>
            <p:cNvCxnSpPr/>
            <p:nvPr/>
          </p:nvCxnSpPr>
          <p:spPr>
            <a:xfrm flipV="1">
              <a:off x="4661640" y="2157840"/>
              <a:ext cx="1162080" cy="1031760"/>
            </a:xfrm>
            <a:prstGeom prst="straightConnector1">
              <a:avLst/>
            </a:prstGeom>
            <a:ln w="19050">
              <a:solidFill>
                <a:srgbClr val="c00000"/>
              </a:solidFill>
              <a:round/>
              <a:tailEnd len="med" type="triangle" w="med"/>
            </a:ln>
          </p:spPr>
        </p:cxnSp>
        <p:cxnSp>
          <p:nvCxnSpPr>
            <p:cNvPr id="162" name="Прямая со стрелкой 8"/>
            <p:cNvCxnSpPr/>
            <p:nvPr/>
          </p:nvCxnSpPr>
          <p:spPr>
            <a:xfrm flipV="1">
              <a:off x="4661640" y="2930040"/>
              <a:ext cx="1162080" cy="390960"/>
            </a:xfrm>
            <a:prstGeom prst="straightConnector1">
              <a:avLst/>
            </a:prstGeom>
            <a:ln w="19050">
              <a:solidFill>
                <a:srgbClr val="c00000"/>
              </a:solidFill>
              <a:round/>
              <a:tailEnd len="med" type="triangle" w="med"/>
            </a:ln>
          </p:spPr>
        </p:cxnSp>
        <p:cxnSp>
          <p:nvCxnSpPr>
            <p:cNvPr id="163" name="Прямая со стрелкой 9"/>
            <p:cNvCxnSpPr/>
            <p:nvPr/>
          </p:nvCxnSpPr>
          <p:spPr>
            <a:xfrm>
              <a:off x="4661640" y="3491640"/>
              <a:ext cx="1162080" cy="344160"/>
            </a:xfrm>
            <a:prstGeom prst="straightConnector1">
              <a:avLst/>
            </a:prstGeom>
            <a:ln w="19050">
              <a:solidFill>
                <a:srgbClr val="c00000"/>
              </a:solidFill>
              <a:round/>
              <a:tailEnd len="med" type="triangle" w="med"/>
            </a:ln>
          </p:spPr>
        </p:cxnSp>
        <p:cxnSp>
          <p:nvCxnSpPr>
            <p:cNvPr id="164" name="Прямая со стрелкой 10"/>
            <p:cNvCxnSpPr/>
            <p:nvPr/>
          </p:nvCxnSpPr>
          <p:spPr>
            <a:xfrm>
              <a:off x="4661640" y="3605400"/>
              <a:ext cx="1162080" cy="1335600"/>
            </a:xfrm>
            <a:prstGeom prst="straightConnector1">
              <a:avLst/>
            </a:prstGeom>
            <a:ln w="19050">
              <a:solidFill>
                <a:srgbClr val="c00000"/>
              </a:solidFill>
              <a:round/>
              <a:tailEnd len="med" type="triangle" w="med"/>
            </a:ln>
          </p:spPr>
        </p:cxnSp>
      </p:grpSp>
      <p:sp>
        <p:nvSpPr>
          <p:cNvPr id="165" name="Прямоугольник 12"/>
          <p:cNvSpPr/>
          <p:nvPr/>
        </p:nvSpPr>
        <p:spPr>
          <a:xfrm>
            <a:off x="890640" y="2758320"/>
            <a:ext cx="3622680" cy="118692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Официальные сайты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при поддержке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Минпросвещения России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66" name="Рисунок 16" descr=""/>
          <p:cNvPicPr/>
          <p:nvPr/>
        </p:nvPicPr>
        <p:blipFill>
          <a:blip r:embed="rId1"/>
          <a:stretch/>
        </p:blipFill>
        <p:spPr>
          <a:xfrm>
            <a:off x="5985720" y="194220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67" name="Рисунок 17" descr=""/>
          <p:cNvPicPr/>
          <p:nvPr/>
        </p:nvPicPr>
        <p:blipFill>
          <a:blip r:embed="rId2"/>
          <a:stretch/>
        </p:blipFill>
        <p:spPr>
          <a:xfrm>
            <a:off x="5985720" y="271836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68" name="Рисунок 18" descr=""/>
          <p:cNvPicPr/>
          <p:nvPr/>
        </p:nvPicPr>
        <p:blipFill>
          <a:blip r:embed="rId3"/>
          <a:stretch/>
        </p:blipFill>
        <p:spPr>
          <a:xfrm>
            <a:off x="5985720" y="354888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69" name="Рисунок 20" descr=""/>
          <p:cNvPicPr/>
          <p:nvPr/>
        </p:nvPicPr>
        <p:blipFill>
          <a:blip r:embed="rId4"/>
          <a:stretch/>
        </p:blipFill>
        <p:spPr>
          <a:xfrm>
            <a:off x="5985720" y="4696200"/>
            <a:ext cx="414000" cy="40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Изменения в КИМ ЕГЭ 2025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TextBox 6"/>
          <p:cNvSpPr/>
          <p:nvPr/>
        </p:nvSpPr>
        <p:spPr>
          <a:xfrm>
            <a:off x="3627360" y="1779840"/>
            <a:ext cx="5410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Без изменений остаются предметы: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72" name="Группа 2"/>
          <p:cNvGrpSpPr/>
          <p:nvPr/>
        </p:nvGrpSpPr>
        <p:grpSpPr>
          <a:xfrm>
            <a:off x="3976920" y="2648520"/>
            <a:ext cx="5570640" cy="2346840"/>
            <a:chOff x="3976920" y="2648520"/>
            <a:chExt cx="5570640" cy="2346840"/>
          </a:xfrm>
        </p:grpSpPr>
        <p:sp>
          <p:nvSpPr>
            <p:cNvPr id="173" name="TextBox 5"/>
            <p:cNvSpPr/>
            <p:nvPr/>
          </p:nvSpPr>
          <p:spPr>
            <a:xfrm>
              <a:off x="4664880" y="2711160"/>
              <a:ext cx="4882680" cy="228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0" lang="ru-RU" sz="2400" spc="-1" strike="noStrike">
                  <a:solidFill>
                    <a:schemeClr val="dk1"/>
                  </a:solidFill>
                  <a:latin typeface="Calibri"/>
                </a:rPr>
                <a:t>Биология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ru-RU" sz="2400" spc="-1" strike="noStrike">
                  <a:solidFill>
                    <a:schemeClr val="dk1"/>
                  </a:solidFill>
                  <a:latin typeface="Calibri"/>
                </a:rPr>
                <a:t>География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ru-RU" sz="2400" spc="-1" strike="noStrike">
                  <a:solidFill>
                    <a:schemeClr val="dk1"/>
                  </a:solidFill>
                  <a:latin typeface="Calibri"/>
                </a:rPr>
                <a:t>Математика (базовый уровень)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ru-RU" sz="2400" spc="-1" strike="noStrike">
                  <a:solidFill>
                    <a:schemeClr val="dk1"/>
                  </a:solidFill>
                  <a:latin typeface="Calibri"/>
                </a:rPr>
                <a:t>Математика (профильный уровень)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ru-RU" sz="2400" spc="-1" strike="noStrike">
                  <a:solidFill>
                    <a:schemeClr val="dk1"/>
                  </a:solidFill>
                  <a:latin typeface="Calibri"/>
                </a:rPr>
                <a:t>История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r>
                <a:rPr b="0" lang="ru-RU" sz="2400" spc="-1" strike="noStrike">
                  <a:solidFill>
                    <a:schemeClr val="dk1"/>
                  </a:solidFill>
                  <a:latin typeface="Calibri"/>
                </a:rPr>
                <a:t>Обществознание</a:t>
              </a:r>
              <a:endParaRPr b="0" lang="ru-RU" sz="2400" spc="-1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174" name="Рисунок 7" descr=""/>
            <p:cNvPicPr/>
            <p:nvPr/>
          </p:nvPicPr>
          <p:blipFill>
            <a:blip r:embed="rId1"/>
            <a:stretch/>
          </p:blipFill>
          <p:spPr>
            <a:xfrm>
              <a:off x="3976920" y="2648520"/>
              <a:ext cx="414000" cy="408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5" name="Рисунок 8" descr=""/>
            <p:cNvPicPr/>
            <p:nvPr/>
          </p:nvPicPr>
          <p:blipFill>
            <a:blip r:embed="rId2"/>
            <a:stretch/>
          </p:blipFill>
          <p:spPr>
            <a:xfrm>
              <a:off x="3976920" y="3017880"/>
              <a:ext cx="414000" cy="408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6" name="Рисунок 9" descr=""/>
            <p:cNvPicPr/>
            <p:nvPr/>
          </p:nvPicPr>
          <p:blipFill>
            <a:blip r:embed="rId3"/>
            <a:stretch/>
          </p:blipFill>
          <p:spPr>
            <a:xfrm>
              <a:off x="3976920" y="3377160"/>
              <a:ext cx="414000" cy="408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7" name="Рисунок 10" descr=""/>
            <p:cNvPicPr/>
            <p:nvPr/>
          </p:nvPicPr>
          <p:blipFill>
            <a:blip r:embed="rId4"/>
            <a:stretch/>
          </p:blipFill>
          <p:spPr>
            <a:xfrm>
              <a:off x="3976920" y="3756600"/>
              <a:ext cx="414000" cy="408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8" name="Рисунок 11" descr=""/>
            <p:cNvPicPr/>
            <p:nvPr/>
          </p:nvPicPr>
          <p:blipFill>
            <a:blip r:embed="rId5"/>
            <a:stretch/>
          </p:blipFill>
          <p:spPr>
            <a:xfrm>
              <a:off x="3976920" y="4125600"/>
              <a:ext cx="414000" cy="408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9" name="Рисунок 12" descr=""/>
            <p:cNvPicPr/>
            <p:nvPr/>
          </p:nvPicPr>
          <p:blipFill>
            <a:blip r:embed="rId6"/>
            <a:stretch/>
          </p:blipFill>
          <p:spPr>
            <a:xfrm>
              <a:off x="3976920" y="4484880"/>
              <a:ext cx="414000" cy="4086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80" name="Рисунок 3" descr=""/>
          <p:cNvPicPr/>
          <p:nvPr/>
        </p:nvPicPr>
        <p:blipFill>
          <a:blip r:embed="rId7"/>
          <a:stretch/>
        </p:blipFill>
        <p:spPr>
          <a:xfrm>
            <a:off x="838080" y="2480760"/>
            <a:ext cx="1751400" cy="227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1" name="Таблица 4"/>
          <p:cNvGraphicFramePr/>
          <p:nvPr/>
        </p:nvGraphicFramePr>
        <p:xfrm>
          <a:off x="388440" y="1438200"/>
          <a:ext cx="11414520" cy="4262040"/>
        </p:xfrm>
        <a:graphic>
          <a:graphicData uri="http://schemas.openxmlformats.org/drawingml/2006/table">
            <a:tbl>
              <a:tblPr/>
              <a:tblGrid>
                <a:gridCol w="1716120"/>
                <a:gridCol w="9698760"/>
              </a:tblGrid>
              <a:tr h="3747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Предмет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Изменения в КИМ ЕГЭ 2025 г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367812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Русский язык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 формулировки заданий и систему оценивания их выполнения внесены следующие изменения.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1. Задание на соответствие 26 по теме изобразительно-выразительных средств заменено новым заданием 22,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2. В формулировке задания 27 (развёрнутый ответ) Не допускается обращение к таким жанрам, как комикс, аниме, манга, фанфик, графический роман, компьютерная игра и другие подобные виды представления информации.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3. В задании 27 скорректирована система оценивания развёрнутого ответа.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4. Максимальные баллы за оценивание соблюдения грамматических норм (критерий К9) и речевых норм (критерий К10) увеличены до 3 баллов. Первичный балл за развёрнутый ответ увеличен с 21 балла до 22 баллов.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6. Увеличен с 69 до 99 слов порог, при котором экзаменационное сочинение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не проверяется (по всем критериям ставится 0 баллов).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Изменения в КИМ ЕГЭ 2025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3" name="Объект 5"/>
          <p:cNvGraphicFramePr/>
          <p:nvPr/>
        </p:nvGraphicFramePr>
        <p:xfrm>
          <a:off x="388440" y="1438200"/>
          <a:ext cx="11414880" cy="4407840"/>
        </p:xfrm>
        <a:graphic>
          <a:graphicData uri="http://schemas.openxmlformats.org/drawingml/2006/table">
            <a:tbl>
              <a:tblPr/>
              <a:tblGrid>
                <a:gridCol w="1709280"/>
                <a:gridCol w="9705960"/>
              </a:tblGrid>
              <a:tr h="361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ts val="2299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Предмет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ts val="2299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Изменения в КИМ ЕГЭ в 2025 году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168012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Литература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marL="228600" indent="-228600" defTabSz="914400">
                        <a:lnSpc>
                          <a:spcPts val="22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Изменено задание № 5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 defTabSz="914400">
                        <a:lnSpc>
                          <a:spcPts val="22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Уточнена формулировка задания 10, задания 8 (расширен перечень художественных средств и приёмов)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 defTabSz="914400">
                        <a:lnSpc>
                          <a:spcPts val="22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Одна из тем 11.1–11.3 носит дискуссионный характер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28600" indent="-228600" defTabSz="914400">
                        <a:lnSpc>
                          <a:spcPts val="2200"/>
                        </a:lnSpc>
                        <a:buClr>
                          <a:srgbClr val="000000"/>
                        </a:buClr>
                        <a:buFont typeface="OpenSymbol"/>
                        <a:buAutoNum type="arabicPeriod"/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Уточнены критерии оценивания выполнения заданий с развёрнутым ответом: изменены критерии оценивания задания 5 и 10.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5. Обновлены инструкции к экзаменационной работе и конкретным заданиям.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14120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Информатика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Задание 27 в 2025 г. будет проверять умение выполнять последовательность решения задач анализа данных: сбор первичных данных, очистка и оценка качества данных, выбор и построение модели, преобразование данных, визуализация данных, интерпретация результатов.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180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Физика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Расширен спектр проверяемых элементов содержания в заданиях 2, 4, 8, 16, 21, 22, 26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6180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Химия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Внесены коррективы в модель задания 17.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Изменения в КИМ ЕГЭ 2025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Объект 5"/>
          <p:cNvGraphicFramePr/>
          <p:nvPr/>
        </p:nvGraphicFramePr>
        <p:xfrm>
          <a:off x="388440" y="1690560"/>
          <a:ext cx="11414520" cy="3778920"/>
        </p:xfrm>
        <a:graphic>
          <a:graphicData uri="http://schemas.openxmlformats.org/drawingml/2006/table">
            <a:tbl>
              <a:tblPr/>
              <a:tblGrid>
                <a:gridCol w="2708280"/>
                <a:gridCol w="8706600"/>
              </a:tblGrid>
              <a:tr h="21276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ts val="2299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Предмет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ts val="2299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Изменения в КИМ ЕГЭ в 2025 году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90108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Иностранные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языки(английский, немецкий, французский, испанский языки)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Задания 19–24 на контроль грамматических навыков могут быть даны на двух отдельных текстах или на одном цельном тексте.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Уточнены формулировки задания 38 письменной части и задания 4 устной части, а также критерии оценивания ответов на задание 4 устной части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8400">
                <a:tc>
                  <a:txBody>
                    <a:bodyPr anchor="ctr">
                      <a:noAutofit/>
                    </a:bodyPr>
                    <a:p>
                      <a:pPr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Китайский язык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just"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Уточнены формулировки задания 28 письменной части, задания 3 устной части.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Уточнены формулировки дополнительных схем оценивания выполнения задания 28 письменной части и задания 2 устной части.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 defTabSz="914400">
                        <a:lnSpc>
                          <a:spcPts val="2299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Уточнены критерии оценивания ответов на задание 28 письменной части и задание 3 устной части.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Изменения в КИМ ЕГЭ 2025 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Продолжительность ЕГЭ в 2025 году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8" name="Таблица 7"/>
          <p:cNvGraphicFramePr/>
          <p:nvPr/>
        </p:nvGraphicFramePr>
        <p:xfrm>
          <a:off x="1789560" y="1584360"/>
          <a:ext cx="8483760" cy="4163400"/>
        </p:xfrm>
        <a:graphic>
          <a:graphicData uri="http://schemas.openxmlformats.org/drawingml/2006/table">
            <a:tbl>
              <a:tblPr/>
              <a:tblGrid>
                <a:gridCol w="4240080"/>
                <a:gridCol w="4244040"/>
              </a:tblGrid>
              <a:tr h="416520"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ts val="22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Учебный предмет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ts val="22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  <a:ea typeface="Calibri"/>
                        </a:rPr>
                        <a:t>Продолжительность ЕГЭ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74988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математика (профиль), ИКТ,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00"/>
                        </a:lnSpc>
                        <a:tabLst>
                          <a:tab algn="l" pos="0"/>
                        </a:tabLst>
                      </a:pP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физика, биология, литература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ts val="2200"/>
                        </a:lnSpc>
                      </a:pPr>
                      <a:r>
                        <a:rPr b="1" lang="ru-RU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3 часа 55 минут</a:t>
                      </a: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 </a:t>
                      </a:r>
                      <a:r>
                        <a:rPr b="0" lang="ru-RU" sz="2000" spc="-1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(235 минут)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3440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русский язык, химия,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обществознание, история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ts val="2200"/>
                        </a:lnSpc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 часа 30 минут </a:t>
                      </a: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(210 минут)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096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иностранные языки (письменно)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ts val="2200"/>
                        </a:lnSpc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 часа 10 минут </a:t>
                      </a: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(190 минут)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98748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математика (база)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география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китайский язык (письменно)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ts val="2200"/>
                        </a:lnSpc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3 часа</a:t>
                      </a: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(180 минут)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13280">
                <a:tc>
                  <a:txBody>
                    <a:bodyPr lIns="68400" rIns="68400" anchor="ctr">
                      <a:noAutofit/>
                    </a:bodyPr>
                    <a:p>
                      <a:pPr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иностранные языки (устно)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17 минут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80880">
                <a:tc>
                  <a:txBody>
                    <a:bodyPr lIns="68400" rIns="68400" anchor="ctr">
                      <a:noAutofit/>
                    </a:bodyPr>
                    <a:p>
                      <a:pPr algn="just"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китайский язык (устно)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 defTabSz="914400">
                        <a:lnSpc>
                          <a:spcPts val="22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</a:rPr>
                        <a:t>14 минут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Особые условия прохождения ГИА-11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0" name="Таблица 2"/>
          <p:cNvGraphicFramePr/>
          <p:nvPr/>
        </p:nvGraphicFramePr>
        <p:xfrm>
          <a:off x="372240" y="1690560"/>
          <a:ext cx="11436120" cy="4710600"/>
        </p:xfrm>
        <a:graphic>
          <a:graphicData uri="http://schemas.openxmlformats.org/drawingml/2006/table">
            <a:tbl>
              <a:tblPr/>
              <a:tblGrid>
                <a:gridCol w="3604320"/>
                <a:gridCol w="2415240"/>
                <a:gridCol w="2557800"/>
                <a:gridCol w="2859120"/>
              </a:tblGrid>
              <a:tr h="638280">
                <a:tc>
                  <a:txBody>
                    <a:bodyPr lIns="40320" rIns="40320" anchor="ctr">
                      <a:noAutofit/>
                    </a:bodyPr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Категория обучающихся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0320" rIns="40320" anchor="ctr">
                      <a:noAutofit/>
                    </a:bodyPr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Условия прохождения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0320" rIns="40320" anchor="ctr">
                      <a:noAutofit/>
                    </a:bodyPr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Специальные условия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прохождения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 lIns="40320" rIns="40320" anchor="ctr">
                      <a:noAutofit/>
                    </a:bodyPr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1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Прохождение на дому, в медицинской организации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</a:tr>
              <a:tr h="595800">
                <a:tc>
                  <a:txBody>
                    <a:bodyPr lIns="40320" rIns="40320" anchor="t">
                      <a:noAutofit/>
                    </a:bodyPr>
                    <a:p>
                      <a:pPr algn="ctr" defTabSz="914400">
                        <a:lnSpc>
                          <a:spcPts val="1800"/>
                        </a:lnSpc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Ребенок-инвалид, инвалид 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0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Справка бюро МСЭ об установлении инвалидности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2">
                  <a:txBody>
                    <a:bodyPr lIns="40320" rIns="40320" anchor="ctr">
                      <a:noAutofit/>
                    </a:bodyPr>
                    <a:p>
                      <a:pPr defTabSz="914400">
                        <a:lnSpc>
                          <a:spcPts val="18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 defTabSz="914400">
                        <a:lnSpc>
                          <a:spcPts val="18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457200"/>
                        </a:tabLst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ЕГЭ/ГВЭ/ГВЭ устно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 defTabSz="914400">
                        <a:lnSpc>
                          <a:spcPts val="18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457200"/>
                        </a:tabLst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Увеличение продолжительности экзамена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16000" indent="-216000" defTabSz="914400">
                        <a:lnSpc>
                          <a:spcPts val="18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457200"/>
                        </a:tabLst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Организация питания и перерывов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 lIns="40320" rIns="40320" anchor="ctr">
                      <a:noAutofit/>
                    </a:bodyPr>
                    <a:p>
                      <a:pPr defTabSz="914400">
                        <a:lnSpc>
                          <a:spcPts val="18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81080" indent="-181080" defTabSz="914400">
                        <a:lnSpc>
                          <a:spcPts val="18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457200"/>
                        </a:tabLst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Особенности рассадки (отдельная аудитория, первая парта и пр.)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81080" indent="-181080" defTabSz="914400">
                        <a:lnSpc>
                          <a:spcPts val="18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457200"/>
                        </a:tabLst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Использование технических средств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81080" indent="-181080" defTabSz="914400">
                        <a:lnSpc>
                          <a:spcPts val="18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457200"/>
                        </a:tabLst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Оформление КИМ (увеличение шрифта и пр.)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81080" indent="-181080" defTabSz="914400">
                        <a:lnSpc>
                          <a:spcPts val="18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457200"/>
                        </a:tabLst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Ассистент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defTabSz="914400">
                        <a:lnSpc>
                          <a:spcPts val="1800"/>
                        </a:lnSpc>
                        <a:tabLst>
                          <a:tab algn="l" pos="457200"/>
                        </a:tabLst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  <a:tabLst>
                          <a:tab algn="l" pos="457200"/>
                        </a:tabLst>
                      </a:pPr>
                      <a:r>
                        <a:rPr b="0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Заключение ПМПК об особенностях прохождения ГИА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  <a:tabLst>
                          <a:tab algn="l" pos="45720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rowSpan="3">
                  <a:txBody>
                    <a:bodyPr lIns="40320" rIns="40320" anchor="ctr">
                      <a:noAutofit/>
                    </a:bodyPr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0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Заключение ПМПК об особенностях прохождения ГИА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0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0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Заключение медицинской организации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73840">
                <a:tc>
                  <a:txBody>
                    <a:bodyPr lIns="40320" rIns="40320" anchor="t">
                      <a:noAutofit/>
                    </a:bodyPr>
                    <a:p>
                      <a:pPr algn="ctr" defTabSz="914400">
                        <a:lnSpc>
                          <a:spcPts val="1800"/>
                        </a:lnSpc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Обучающийся</a:t>
                      </a: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 с ограниченными возможностями здоровья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0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Заключение ПМПК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endParaRPr b="0" lang="ru-RU" sz="11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  <a:tr h="856440">
                <a:tc>
                  <a:txBody>
                    <a:bodyPr lIns="40320" rIns="40320" anchor="t">
                      <a:noAutofit/>
                    </a:bodyPr>
                    <a:p>
                      <a:pPr algn="ctr" defTabSz="914400">
                        <a:lnSpc>
                          <a:spcPts val="1800"/>
                        </a:lnSpc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Обучающийся, которому </a:t>
                      </a:r>
                      <a:r>
                        <a:rPr b="1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необходимы специальные условия </a:t>
                      </a: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при прохождении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ts val="1800"/>
                        </a:lnSpc>
                      </a:pPr>
                      <a:r>
                        <a:rPr b="0" lang="ru-RU" sz="2000" spc="-1" strike="noStrike">
                          <a:solidFill>
                            <a:srgbClr val="c00000"/>
                          </a:solidFill>
                          <a:latin typeface="Calibri"/>
                        </a:rPr>
                        <a:t>нет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0320" rIns="40320" anchor="ctr">
                      <a:noAutofit/>
                    </a:bodyPr>
                    <a:p>
                      <a:pPr marL="343080" indent="-343080" defTabSz="914400">
                        <a:lnSpc>
                          <a:spcPts val="1800"/>
                        </a:lnSpc>
                        <a:buClr>
                          <a:srgbClr val="000000"/>
                        </a:buClr>
                        <a:buFont typeface="Arial"/>
                        <a:buChar char="•"/>
                        <a:tabLst>
                          <a:tab algn="l" pos="457200"/>
                        </a:tabLst>
                      </a:pPr>
                      <a:r>
                        <a:rPr b="0" lang="ru-RU" sz="2000" spc="-1" strike="noStrike">
                          <a:solidFill>
                            <a:schemeClr val="dk1"/>
                          </a:solidFill>
                          <a:latin typeface="Calibri"/>
                        </a:rPr>
                        <a:t>ЕГЭ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40320" marR="4032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Участники ГИА-11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Прямоугольник 4"/>
          <p:cNvSpPr/>
          <p:nvPr/>
        </p:nvSpPr>
        <p:spPr>
          <a:xfrm>
            <a:off x="606960" y="2046600"/>
            <a:ext cx="23508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должен иметь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Прямоугольник 5"/>
          <p:cNvSpPr/>
          <p:nvPr/>
        </p:nvSpPr>
        <p:spPr>
          <a:xfrm>
            <a:off x="2958840" y="1586880"/>
            <a:ext cx="6276600" cy="1802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документ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, удостоверяющий личность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ручку 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с чернилами черного цвета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Прямоугольник 7"/>
          <p:cNvSpPr/>
          <p:nvPr/>
        </p:nvSpPr>
        <p:spPr>
          <a:xfrm>
            <a:off x="330480" y="4082040"/>
            <a:ext cx="26272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разрешается иметь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Прямоугольник 8"/>
          <p:cNvSpPr/>
          <p:nvPr/>
        </p:nvSpPr>
        <p:spPr>
          <a:xfrm>
            <a:off x="2958840" y="3796920"/>
            <a:ext cx="6558480" cy="186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средства обучения и воспитания по предмету (приказа Рособрнадзор)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лекарства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 </a:t>
            </a:r>
            <a:r>
              <a:rPr b="0" i="1" lang="ru-RU" sz="2400" spc="-1" strike="noStrike">
                <a:solidFill>
                  <a:schemeClr val="dk1"/>
                </a:solidFill>
                <a:latin typeface="Calibri"/>
              </a:rPr>
              <a:t>(при необходимости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продукты </a:t>
            </a: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питания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 и бутилированную </a:t>
            </a: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воду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i="1" lang="ru-RU" sz="2400" spc="-1" strike="noStrike">
                <a:solidFill>
                  <a:schemeClr val="dk1"/>
                </a:solidFill>
                <a:latin typeface="Calibri"/>
              </a:rPr>
              <a:t>     </a:t>
            </a:r>
            <a:r>
              <a:rPr b="0" i="1" lang="ru-RU" sz="2400" spc="-1" strike="noStrike">
                <a:solidFill>
                  <a:schemeClr val="dk1"/>
                </a:solidFill>
                <a:latin typeface="Calibri"/>
              </a:rPr>
              <a:t>(при необходимости)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6" name="Группа 14"/>
          <p:cNvGrpSpPr/>
          <p:nvPr/>
        </p:nvGrpSpPr>
        <p:grpSpPr>
          <a:xfrm>
            <a:off x="9914400" y="1843200"/>
            <a:ext cx="1611720" cy="1394280"/>
            <a:chOff x="9914400" y="1843200"/>
            <a:chExt cx="1611720" cy="1394280"/>
          </a:xfrm>
        </p:grpSpPr>
        <p:pic>
          <p:nvPicPr>
            <p:cNvPr id="197" name="Рисунок 2" descr=""/>
            <p:cNvPicPr/>
            <p:nvPr/>
          </p:nvPicPr>
          <p:blipFill>
            <a:blip r:embed="rId1"/>
            <a:srcRect l="-182" t="24550" r="26938" b="182"/>
            <a:stretch/>
          </p:blipFill>
          <p:spPr>
            <a:xfrm>
              <a:off x="10223280" y="1843200"/>
              <a:ext cx="1302840" cy="1338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98" name="Рисунок 11" descr=""/>
            <p:cNvPicPr/>
            <p:nvPr/>
          </p:nvPicPr>
          <p:blipFill>
            <a:blip r:embed="rId2"/>
            <a:srcRect l="-182" t="24550" r="26938" b="182"/>
            <a:stretch/>
          </p:blipFill>
          <p:spPr>
            <a:xfrm>
              <a:off x="9914400" y="1898640"/>
              <a:ext cx="1302840" cy="133884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99" name="Рисунок 12" descr=""/>
          <p:cNvPicPr/>
          <p:nvPr/>
        </p:nvPicPr>
        <p:blipFill>
          <a:blip r:embed="rId3"/>
          <a:srcRect l="8130" t="9056" r="16778" b="4903"/>
          <a:stretch/>
        </p:blipFill>
        <p:spPr>
          <a:xfrm rot="2481600">
            <a:off x="8231040" y="1340640"/>
            <a:ext cx="1787040" cy="1508760"/>
          </a:xfrm>
          <a:prstGeom prst="rect">
            <a:avLst/>
          </a:prstGeom>
          <a:ln w="0">
            <a:noFill/>
          </a:ln>
        </p:spPr>
      </p:pic>
      <p:pic>
        <p:nvPicPr>
          <p:cNvPr id="200" name="Рисунок 13" descr=""/>
          <p:cNvPicPr/>
          <p:nvPr/>
        </p:nvPicPr>
        <p:blipFill>
          <a:blip r:embed="rId4"/>
          <a:stretch/>
        </p:blipFill>
        <p:spPr>
          <a:xfrm rot="17971200">
            <a:off x="9685440" y="4422240"/>
            <a:ext cx="2593080" cy="444960"/>
          </a:xfrm>
          <a:prstGeom prst="rect">
            <a:avLst/>
          </a:prstGeom>
          <a:ln w="0">
            <a:noFill/>
          </a:ln>
        </p:spPr>
      </p:pic>
      <p:pic>
        <p:nvPicPr>
          <p:cNvPr id="201" name="Рисунок 16" descr=""/>
          <p:cNvPicPr/>
          <p:nvPr/>
        </p:nvPicPr>
        <p:blipFill>
          <a:blip r:embed="rId5"/>
          <a:srcRect l="0" t="0" r="49329" b="0"/>
          <a:stretch/>
        </p:blipFill>
        <p:spPr>
          <a:xfrm rot="1343400">
            <a:off x="9686880" y="3725280"/>
            <a:ext cx="869040" cy="171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55480" y="365040"/>
            <a:ext cx="1123668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2000" spc="-1" strike="noStrike">
                <a:solidFill>
                  <a:srgbClr val="0070c0"/>
                </a:solidFill>
                <a:latin typeface="Century Gothic"/>
              </a:rPr>
              <a:t>Порядок проведения государственной итоговой аттестации по образовательным программам среднего общего образования/утвержден приказом Министерства просвещения Российской Федерации и Федеральной службы по надзору в сфере образования и науки от 04.04.2023 №233/552</a:t>
            </a:r>
            <a:br>
              <a:rPr sz="20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88" name="Прямая соединительная линия 37"/>
          <p:cNvCxnSpPr/>
          <p:nvPr/>
        </p:nvCxnSpPr>
        <p:spPr>
          <a:xfrm>
            <a:off x="6995880" y="1802880"/>
            <a:ext cx="1080" cy="3737160"/>
          </a:xfrm>
          <a:prstGeom prst="straightConnector1">
            <a:avLst/>
          </a:prstGeom>
          <a:ln w="47625">
            <a:solidFill>
              <a:srgbClr val="0070c0"/>
            </a:solidFill>
            <a:round/>
          </a:ln>
        </p:spPr>
      </p:cxnSp>
      <p:grpSp>
        <p:nvGrpSpPr>
          <p:cNvPr id="89" name="Группа 40"/>
          <p:cNvGrpSpPr/>
          <p:nvPr/>
        </p:nvGrpSpPr>
        <p:grpSpPr>
          <a:xfrm>
            <a:off x="956520" y="1690560"/>
            <a:ext cx="5596200" cy="3826080"/>
            <a:chOff x="956520" y="1690560"/>
            <a:chExt cx="5596200" cy="3826080"/>
          </a:xfrm>
        </p:grpSpPr>
        <p:grpSp>
          <p:nvGrpSpPr>
            <p:cNvPr id="90" name="Группа 35"/>
            <p:cNvGrpSpPr/>
            <p:nvPr/>
          </p:nvGrpSpPr>
          <p:grpSpPr>
            <a:xfrm>
              <a:off x="1047240" y="1690560"/>
              <a:ext cx="5505480" cy="3826080"/>
              <a:chOff x="1047240" y="1690560"/>
              <a:chExt cx="5505480" cy="3826080"/>
            </a:xfrm>
          </p:grpSpPr>
          <p:sp>
            <p:nvSpPr>
              <p:cNvPr id="91" name="TextBox 23"/>
              <p:cNvSpPr/>
              <p:nvPr/>
            </p:nvSpPr>
            <p:spPr>
              <a:xfrm>
                <a:off x="2336760" y="1690560"/>
                <a:ext cx="1798200" cy="63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defTabSz="914400">
                  <a:lnSpc>
                    <a:spcPct val="100000"/>
                  </a:lnSpc>
                </a:pPr>
                <a:r>
                  <a:rPr b="1" lang="ru-RU" sz="3600" spc="-1" strike="noStrike">
                    <a:solidFill>
                      <a:srgbClr val="c00000"/>
                    </a:solidFill>
                    <a:latin typeface="Century Gothic"/>
                  </a:rPr>
                  <a:t>ГИА-11</a:t>
                </a:r>
                <a:endParaRPr b="0" lang="ru-RU" sz="36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" name="TextBox 24"/>
              <p:cNvSpPr/>
              <p:nvPr/>
            </p:nvSpPr>
            <p:spPr>
              <a:xfrm>
                <a:off x="1367280" y="2757960"/>
                <a:ext cx="812880" cy="51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ru-RU" sz="2800" spc="-1" strike="noStrike" u="sng">
                    <a:solidFill>
                      <a:srgbClr val="970715"/>
                    </a:solidFill>
                    <a:uFillTx/>
                    <a:latin typeface="Century Gothic"/>
                  </a:rPr>
                  <a:t>ЕГЭ</a:t>
                </a:r>
                <a:endParaRPr b="0" lang="ru-RU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3" name="TextBox 25"/>
              <p:cNvSpPr/>
              <p:nvPr/>
            </p:nvSpPr>
            <p:spPr>
              <a:xfrm>
                <a:off x="4209120" y="2754720"/>
                <a:ext cx="851760" cy="5166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ru-RU" sz="2800" spc="-1" strike="noStrike" u="sng">
                    <a:solidFill>
                      <a:srgbClr val="970715"/>
                    </a:solidFill>
                    <a:uFillTx/>
                    <a:latin typeface="Century Gothic"/>
                  </a:rPr>
                  <a:t>ГВЭ</a:t>
                </a:r>
                <a:endParaRPr b="0" lang="ru-RU" sz="2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4" name="Прямоугольник 2"/>
              <p:cNvSpPr/>
              <p:nvPr/>
            </p:nvSpPr>
            <p:spPr>
              <a:xfrm>
                <a:off x="1047240" y="3323160"/>
                <a:ext cx="1386000" cy="1004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5000" bIns="45000" anchor="t">
                <a:sp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ru-RU" sz="2000" spc="-1" strike="noStrike">
                    <a:solidFill>
                      <a:schemeClr val="dk1"/>
                    </a:solidFill>
                    <a:latin typeface="Calibri"/>
                  </a:rPr>
                  <a:t>все 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b="0" lang="ru-RU" sz="2000" spc="-1" strike="noStrike">
                    <a:solidFill>
                      <a:schemeClr val="dk1"/>
                    </a:solidFill>
                    <a:latin typeface="Calibri"/>
                  </a:rPr>
                  <a:t>категории 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algn="ctr" defTabSz="914400">
                  <a:lnSpc>
                    <a:spcPct val="100000"/>
                  </a:lnSpc>
                </a:pPr>
                <a:r>
                  <a:rPr b="0" lang="ru-RU" sz="2000" spc="-1" strike="noStrike">
                    <a:solidFill>
                      <a:schemeClr val="dk1"/>
                    </a:solidFill>
                    <a:latin typeface="Calibri"/>
                  </a:rPr>
                  <a:t>участников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5" name="Прямоугольник 26"/>
              <p:cNvSpPr/>
              <p:nvPr/>
            </p:nvSpPr>
            <p:spPr>
              <a:xfrm>
                <a:off x="3088440" y="3323160"/>
                <a:ext cx="3464280" cy="219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marL="171360" indent="-171360" defTabSz="914400">
                  <a:lnSpc>
                    <a:spcPct val="100000"/>
                  </a:lnSpc>
                  <a:buClr>
                    <a:srgbClr val="000000"/>
                  </a:buClr>
                  <a:buFont typeface="Wingdings" charset="2"/>
                  <a:buChar char=""/>
                </a:pPr>
                <a:r>
                  <a:rPr b="0" lang="ru-RU" sz="2000" spc="-1" strike="noStrike">
                    <a:solidFill>
                      <a:schemeClr val="dk1"/>
                    </a:solidFill>
                    <a:latin typeface="Calibri"/>
                  </a:rPr>
                  <a:t>обучающиеся  с ОВЗ 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marL="171360" indent="-171360" defTabSz="914400">
                  <a:lnSpc>
                    <a:spcPct val="100000"/>
                  </a:lnSpc>
                  <a:buClr>
                    <a:srgbClr val="000000"/>
                  </a:buClr>
                  <a:buFont typeface="Wingdings" charset="2"/>
                  <a:buChar char=""/>
                </a:pPr>
                <a:r>
                  <a:rPr b="0" lang="ru-RU" sz="2000" spc="-1" strike="noStrike">
                    <a:solidFill>
                      <a:schemeClr val="dk1"/>
                    </a:solidFill>
                    <a:latin typeface="Calibri"/>
                  </a:rPr>
                  <a:t>дети-инвалиды и инвалиды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  <a:p>
                <a:pPr marL="171360" indent="-171360" defTabSz="914400">
                  <a:lnSpc>
                    <a:spcPct val="100000"/>
                  </a:lnSpc>
                  <a:buClr>
                    <a:srgbClr val="000000"/>
                  </a:buClr>
                  <a:buFont typeface="Wingdings" charset="2"/>
                  <a:buChar char=""/>
                </a:pPr>
                <a:r>
                  <a:rPr b="0" lang="ru-RU" sz="2000" spc="-1" strike="noStrike">
                    <a:solidFill>
                      <a:schemeClr val="dk1"/>
                    </a:solidFill>
                    <a:latin typeface="Calibri"/>
                  </a:rPr>
                  <a:t>обучающиеся, прибывшие с территорий ДНР, ЛНР, Херсонской обл., Запорожской обл. </a:t>
                </a:r>
                <a:r>
                  <a:rPr b="0" i="1" lang="ru-RU" sz="1800" spc="-1" strike="noStrike">
                    <a:solidFill>
                      <a:schemeClr val="dk1"/>
                    </a:solidFill>
                    <a:latin typeface="Calibri"/>
                  </a:rPr>
                  <a:t>(2024/2025, 2025/2026) 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  <p:cxnSp>
            <p:nvCxnSpPr>
              <p:cNvPr id="96" name="Прямая со стрелкой 30"/>
              <p:cNvCxnSpPr/>
              <p:nvPr/>
            </p:nvCxnSpPr>
            <p:spPr>
              <a:xfrm flipH="1">
                <a:off x="1774080" y="2336760"/>
                <a:ext cx="1463040" cy="42228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  <a:tailEnd len="med" type="triangle" w="med"/>
              </a:ln>
            </p:spPr>
          </p:cxnSp>
          <p:cxnSp>
            <p:nvCxnSpPr>
              <p:cNvPr id="97" name="Прямая со стрелкой 32"/>
              <p:cNvCxnSpPr/>
              <p:nvPr/>
            </p:nvCxnSpPr>
            <p:spPr>
              <a:xfrm>
                <a:off x="3236040" y="2336760"/>
                <a:ext cx="1371240" cy="466200"/>
              </a:xfrm>
              <a:prstGeom prst="straightConnector1">
                <a:avLst/>
              </a:prstGeom>
              <a:ln w="0">
                <a:solidFill>
                  <a:srgbClr val="000000"/>
                </a:solidFill>
                <a:tailEnd len="med" type="triangle" w="med"/>
              </a:ln>
            </p:spPr>
          </p:cxnSp>
        </p:grpSp>
        <p:pic>
          <p:nvPicPr>
            <p:cNvPr id="98" name="Рисунок 38" descr=""/>
            <p:cNvPicPr/>
            <p:nvPr/>
          </p:nvPicPr>
          <p:blipFill>
            <a:blip r:embed="rId1"/>
            <a:stretch/>
          </p:blipFill>
          <p:spPr>
            <a:xfrm>
              <a:off x="956520" y="2801880"/>
              <a:ext cx="414000" cy="408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9" name="Рисунок 39" descr=""/>
            <p:cNvPicPr/>
            <p:nvPr/>
          </p:nvPicPr>
          <p:blipFill>
            <a:blip r:embed="rId2"/>
            <a:stretch/>
          </p:blipFill>
          <p:spPr>
            <a:xfrm>
              <a:off x="3799440" y="2801880"/>
              <a:ext cx="414000" cy="408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00" name="TextBox 41"/>
          <p:cNvSpPr/>
          <p:nvPr/>
        </p:nvSpPr>
        <p:spPr>
          <a:xfrm>
            <a:off x="7201080" y="1555560"/>
            <a:ext cx="4785480" cy="46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Обязательные предметы: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Русский язык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Математика (базовый уровень) или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Математика (профильный уровень)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Предметы по выбору: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История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Обществознание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Физика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Химия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Биология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География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Литература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Информатика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Иностранные языки (</a:t>
            </a: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английский, французский, немецкий, испанский, китайский)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Организация ГИА в ППЭ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203" name="Группа 4"/>
          <p:cNvGrpSpPr/>
          <p:nvPr/>
        </p:nvGrpSpPr>
        <p:grpSpPr>
          <a:xfrm>
            <a:off x="497520" y="1240560"/>
            <a:ext cx="11197080" cy="4865760"/>
            <a:chOff x="497520" y="1240560"/>
            <a:chExt cx="11197080" cy="4865760"/>
          </a:xfrm>
        </p:grpSpPr>
        <p:sp>
          <p:nvSpPr>
            <p:cNvPr id="204" name="Прямоугольник 5"/>
            <p:cNvSpPr/>
            <p:nvPr/>
          </p:nvSpPr>
          <p:spPr>
            <a:xfrm>
              <a:off x="497520" y="1414800"/>
              <a:ext cx="10963080" cy="469152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5" name="Прямоугольник 6"/>
            <p:cNvSpPr/>
            <p:nvPr/>
          </p:nvSpPr>
          <p:spPr>
            <a:xfrm>
              <a:off x="678600" y="1561320"/>
              <a:ext cx="8927280" cy="4381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sp>
          <p:nvSpPr>
            <p:cNvPr id="206" name="TextBox 7"/>
            <p:cNvSpPr/>
            <p:nvPr/>
          </p:nvSpPr>
          <p:spPr>
            <a:xfrm rot="5400000">
              <a:off x="8683200" y="2953800"/>
              <a:ext cx="3949920" cy="1308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ru-RU" sz="4000" spc="-1" strike="noStrike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/>
                </a:rPr>
                <a:t>Здание</a:t>
              </a:r>
              <a:endParaRPr b="0" lang="ru-RU" sz="4000" spc="-1" strike="noStrike">
                <a:solidFill>
                  <a:srgbClr val="000000"/>
                </a:solidFill>
                <a:latin typeface="Arial"/>
              </a:endParaRPr>
            </a:p>
            <a:p>
              <a:pPr algn="ctr" defTabSz="914400">
                <a:lnSpc>
                  <a:spcPct val="100000"/>
                </a:lnSpc>
              </a:pPr>
              <a:r>
                <a:rPr b="1" lang="ru-RU" sz="4000" spc="-1" strike="noStrike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alibri"/>
                </a:rPr>
                <a:t>школы</a:t>
              </a:r>
              <a:endParaRPr b="0" lang="ru-RU" sz="40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7" name="TextBox 8"/>
            <p:cNvSpPr/>
            <p:nvPr/>
          </p:nvSpPr>
          <p:spPr>
            <a:xfrm>
              <a:off x="2390400" y="1240560"/>
              <a:ext cx="3949920" cy="1552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ct val="100000"/>
                </a:lnSpc>
              </a:pPr>
              <a:r>
                <a:rPr b="1" lang="ru-RU" sz="9600" spc="-1" strike="noStrike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alibri"/>
                </a:rPr>
                <a:t>П П Э</a:t>
              </a:r>
              <a:endParaRPr b="0" lang="ru-RU" sz="96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08" name="Группа 9"/>
            <p:cNvGrpSpPr/>
            <p:nvPr/>
          </p:nvGrpSpPr>
          <p:grpSpPr>
            <a:xfrm>
              <a:off x="9389160" y="2933640"/>
              <a:ext cx="398880" cy="1542960"/>
              <a:chOff x="9389160" y="2933640"/>
              <a:chExt cx="398880" cy="1542960"/>
            </a:xfrm>
          </p:grpSpPr>
          <p:sp>
            <p:nvSpPr>
              <p:cNvPr id="209" name="Скругленный прямоугольник 45"/>
              <p:cNvSpPr/>
              <p:nvPr/>
            </p:nvSpPr>
            <p:spPr>
              <a:xfrm rot="5400000">
                <a:off x="8847000" y="3505680"/>
                <a:ext cx="1482840" cy="398880"/>
              </a:xfrm>
              <a:prstGeom prst="roundRect">
                <a:avLst>
                  <a:gd name="adj" fmla="val 3607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4b18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210" name="TextBox 46"/>
              <p:cNvSpPr/>
              <p:nvPr/>
            </p:nvSpPr>
            <p:spPr>
              <a:xfrm rot="5400000">
                <a:off x="8819280" y="3507840"/>
                <a:ext cx="1542960" cy="394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ru-RU" sz="2000" spc="-1" strike="noStrike">
                    <a:solidFill>
                      <a:schemeClr val="dk1"/>
                    </a:solidFill>
                    <a:latin typeface="Calibri"/>
                  </a:rPr>
                  <a:t>Вход в ППЭ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11" name="Группа 10"/>
            <p:cNvGrpSpPr/>
            <p:nvPr/>
          </p:nvGrpSpPr>
          <p:grpSpPr>
            <a:xfrm>
              <a:off x="11264760" y="2694240"/>
              <a:ext cx="429840" cy="1827720"/>
              <a:chOff x="11264760" y="2694240"/>
              <a:chExt cx="429840" cy="1827720"/>
            </a:xfrm>
          </p:grpSpPr>
          <p:sp>
            <p:nvSpPr>
              <p:cNvPr id="212" name="Скругленный прямоугольник 43"/>
              <p:cNvSpPr/>
              <p:nvPr/>
            </p:nvSpPr>
            <p:spPr>
              <a:xfrm rot="5400000">
                <a:off x="10586160" y="3408480"/>
                <a:ext cx="1756080" cy="398880"/>
              </a:xfrm>
              <a:prstGeom prst="roundRect">
                <a:avLst>
                  <a:gd name="adj" fmla="val 36071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a9d18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213" name="TextBox 44"/>
              <p:cNvSpPr/>
              <p:nvPr/>
            </p:nvSpPr>
            <p:spPr>
              <a:xfrm rot="5400000">
                <a:off x="10583280" y="3410640"/>
                <a:ext cx="1827720" cy="394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ru-RU" sz="2000" spc="-1" strike="noStrike">
                    <a:solidFill>
                      <a:schemeClr val="dk1"/>
                    </a:solidFill>
                    <a:latin typeface="Calibri"/>
                  </a:rPr>
                  <a:t>Вход в школу</a:t>
                </a:r>
                <a:endParaRPr b="0" lang="ru-RU" sz="20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214" name="Рисунок 11" descr=""/>
            <p:cNvPicPr/>
            <p:nvPr/>
          </p:nvPicPr>
          <p:blipFill>
            <a:blip r:embed="rId1"/>
            <a:srcRect l="24004" t="9179" r="17177" b="5660"/>
            <a:stretch/>
          </p:blipFill>
          <p:spPr>
            <a:xfrm>
              <a:off x="8559360" y="3097440"/>
              <a:ext cx="851760" cy="1182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5" name="TextBox 12"/>
            <p:cNvSpPr/>
            <p:nvPr/>
          </p:nvSpPr>
          <p:spPr>
            <a:xfrm>
              <a:off x="8147520" y="1680840"/>
              <a:ext cx="184320" cy="852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 defTabSz="914400">
                <a:lnSpc>
                  <a:spcPts val="1001"/>
                </a:lnSpc>
              </a:pPr>
              <a:r>
                <a:rPr b="0" lang="ru-RU" sz="1200" spc="-1" strike="noStrike">
                  <a:solidFill>
                    <a:schemeClr val="dk1"/>
                  </a:solidFill>
                  <a:latin typeface="Calibri"/>
                </a:rPr>
                <a:t>туалет</a:t>
              </a:r>
              <a:endParaRPr b="0" lang="ru-RU" sz="1200" spc="-1" strike="noStrike">
                <a:solidFill>
                  <a:srgbClr val="000000"/>
                </a:solidFill>
                <a:latin typeface="Arial"/>
              </a:endParaRPr>
            </a:p>
          </p:txBody>
        </p:sp>
        <p:grpSp>
          <p:nvGrpSpPr>
            <p:cNvPr id="216" name="Группа 13"/>
            <p:cNvGrpSpPr/>
            <p:nvPr/>
          </p:nvGrpSpPr>
          <p:grpSpPr>
            <a:xfrm>
              <a:off x="3199320" y="2505960"/>
              <a:ext cx="3997440" cy="3354480"/>
              <a:chOff x="3199320" y="2505960"/>
              <a:chExt cx="3997440" cy="3354480"/>
            </a:xfrm>
          </p:grpSpPr>
          <p:pic>
            <p:nvPicPr>
              <p:cNvPr id="217" name="Рисунок 40" descr=""/>
              <p:cNvPicPr/>
              <p:nvPr/>
            </p:nvPicPr>
            <p:blipFill>
              <a:blip r:embed="rId2"/>
              <a:stretch/>
            </p:blipFill>
            <p:spPr>
              <a:xfrm>
                <a:off x="3277440" y="2920680"/>
                <a:ext cx="3825720" cy="285156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18" name="Скругленный прямоугольник 41"/>
              <p:cNvSpPr/>
              <p:nvPr/>
            </p:nvSpPr>
            <p:spPr>
              <a:xfrm>
                <a:off x="3199320" y="2505960"/>
                <a:ext cx="3997440" cy="3354480"/>
              </a:xfrm>
              <a:prstGeom prst="roundRect">
                <a:avLst>
                  <a:gd name="adj" fmla="val 10769"/>
                </a:avLst>
              </a:prstGeom>
              <a:noFill/>
              <a:ln w="38100">
                <a:solidFill>
                  <a:srgbClr val="c55a1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  <p:sp>
            <p:nvSpPr>
              <p:cNvPr id="219" name="TextBox 42"/>
              <p:cNvSpPr/>
              <p:nvPr/>
            </p:nvSpPr>
            <p:spPr>
              <a:xfrm>
                <a:off x="4015800" y="2505960"/>
                <a:ext cx="2364480" cy="3639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0" lang="ru-RU" sz="1800" spc="-1" strike="noStrike" u="sng">
                    <a:solidFill>
                      <a:schemeClr val="dk1"/>
                    </a:solidFill>
                    <a:uFillTx/>
                    <a:latin typeface="Calibri"/>
                  </a:rPr>
                  <a:t>Аудитории ППЭ</a:t>
                </a:r>
                <a:endParaRPr b="0" lang="ru-RU" sz="1800" spc="-1" strike="noStrike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220" name="Скругленный прямоугольник 14"/>
            <p:cNvSpPr/>
            <p:nvPr/>
          </p:nvSpPr>
          <p:spPr>
            <a:xfrm>
              <a:off x="806760" y="2522520"/>
              <a:ext cx="2267640" cy="3354480"/>
            </a:xfrm>
            <a:prstGeom prst="roundRect">
              <a:avLst>
                <a:gd name="adj" fmla="val 10769"/>
              </a:avLst>
            </a:prstGeom>
            <a:noFill/>
            <a:ln w="38100"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  <p:pic>
          <p:nvPicPr>
            <p:cNvPr id="221" name="Рисунок 15" descr=""/>
            <p:cNvPicPr/>
            <p:nvPr/>
          </p:nvPicPr>
          <p:blipFill>
            <a:blip r:embed="rId3"/>
            <a:stretch/>
          </p:blipFill>
          <p:spPr>
            <a:xfrm>
              <a:off x="1422720" y="2630160"/>
              <a:ext cx="1047240" cy="739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2" name="Рисунок 16" descr=""/>
            <p:cNvPicPr/>
            <p:nvPr/>
          </p:nvPicPr>
          <p:blipFill>
            <a:blip r:embed="rId4"/>
            <a:srcRect l="69531" t="-988" r="-6431" b="-1871"/>
            <a:stretch/>
          </p:blipFill>
          <p:spPr>
            <a:xfrm>
              <a:off x="2170440" y="3402720"/>
              <a:ext cx="315360" cy="825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3" name="Рисунок 17" descr=""/>
            <p:cNvPicPr/>
            <p:nvPr/>
          </p:nvPicPr>
          <p:blipFill>
            <a:blip r:embed="rId5"/>
            <a:srcRect l="32591" t="2139" r="30509" b="5408"/>
            <a:stretch/>
          </p:blipFill>
          <p:spPr>
            <a:xfrm>
              <a:off x="1215720" y="3503160"/>
              <a:ext cx="339840" cy="799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4" name="Рисунок 18" descr=""/>
            <p:cNvPicPr/>
            <p:nvPr/>
          </p:nvPicPr>
          <p:blipFill>
            <a:blip r:embed="rId6"/>
            <a:stretch/>
          </p:blipFill>
          <p:spPr>
            <a:xfrm flipH="1">
              <a:off x="935640" y="2676600"/>
              <a:ext cx="375480" cy="301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5" name="Рисунок 19" descr=""/>
            <p:cNvPicPr/>
            <p:nvPr/>
          </p:nvPicPr>
          <p:blipFill>
            <a:blip r:embed="rId7"/>
            <a:stretch/>
          </p:blipFill>
          <p:spPr>
            <a:xfrm>
              <a:off x="1103760" y="3857400"/>
              <a:ext cx="780840" cy="485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6" name="Рисунок 20" descr=""/>
            <p:cNvPicPr/>
            <p:nvPr/>
          </p:nvPicPr>
          <p:blipFill>
            <a:blip r:embed="rId8"/>
            <a:stretch/>
          </p:blipFill>
          <p:spPr>
            <a:xfrm>
              <a:off x="2160720" y="3862440"/>
              <a:ext cx="846720" cy="526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7" name="Рисунок 21" descr=""/>
            <p:cNvPicPr/>
            <p:nvPr/>
          </p:nvPicPr>
          <p:blipFill>
            <a:blip r:embed="rId9"/>
            <a:stretch/>
          </p:blipFill>
          <p:spPr>
            <a:xfrm flipH="1">
              <a:off x="1629360" y="5198760"/>
              <a:ext cx="573480" cy="573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8" name="Рисунок 22" descr=""/>
            <p:cNvPicPr/>
            <p:nvPr/>
          </p:nvPicPr>
          <p:blipFill>
            <a:blip r:embed="rId10"/>
            <a:stretch/>
          </p:blipFill>
          <p:spPr>
            <a:xfrm>
              <a:off x="2296080" y="5202000"/>
              <a:ext cx="606600" cy="60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9" name="Рисунок 23" descr=""/>
            <p:cNvPicPr/>
            <p:nvPr/>
          </p:nvPicPr>
          <p:blipFill>
            <a:blip r:embed="rId11"/>
            <a:srcRect l="69531" t="-988" r="-6431" b="-1871"/>
            <a:stretch/>
          </p:blipFill>
          <p:spPr>
            <a:xfrm flipH="1">
              <a:off x="831600" y="3976920"/>
              <a:ext cx="379800" cy="993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0" name="Рисунок 24" descr=""/>
            <p:cNvPicPr/>
            <p:nvPr/>
          </p:nvPicPr>
          <p:blipFill>
            <a:blip r:embed="rId12"/>
            <a:stretch/>
          </p:blipFill>
          <p:spPr>
            <a:xfrm>
              <a:off x="1078200" y="4374720"/>
              <a:ext cx="1007640" cy="626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1" name="Рисунок 25" descr=""/>
            <p:cNvPicPr/>
            <p:nvPr/>
          </p:nvPicPr>
          <p:blipFill>
            <a:blip r:embed="rId13"/>
            <a:srcRect l="32591" t="2139" r="30509" b="5408"/>
            <a:stretch/>
          </p:blipFill>
          <p:spPr>
            <a:xfrm flipH="1">
              <a:off x="2302920" y="3848760"/>
              <a:ext cx="427680" cy="100548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232" name="Группа 26"/>
            <p:cNvGrpSpPr/>
            <p:nvPr/>
          </p:nvGrpSpPr>
          <p:grpSpPr>
            <a:xfrm>
              <a:off x="1000800" y="5149080"/>
              <a:ext cx="492480" cy="630000"/>
              <a:chOff x="1000800" y="5149080"/>
              <a:chExt cx="492480" cy="630000"/>
            </a:xfrm>
          </p:grpSpPr>
          <p:pic>
            <p:nvPicPr>
              <p:cNvPr id="233" name="Рисунок 38" descr=""/>
              <p:cNvPicPr/>
              <p:nvPr/>
            </p:nvPicPr>
            <p:blipFill>
              <a:blip r:embed="rId14"/>
              <a:srcRect l="0" t="0" r="0" b="10251"/>
              <a:stretch/>
            </p:blipFill>
            <p:spPr>
              <a:xfrm>
                <a:off x="1000800" y="5149080"/>
                <a:ext cx="492480" cy="630000"/>
              </a:xfrm>
              <a:prstGeom prst="rect">
                <a:avLst/>
              </a:prstGeom>
              <a:ln w="0">
                <a:noFill/>
              </a:ln>
            </p:spPr>
          </p:pic>
          <p:sp>
            <p:nvSpPr>
              <p:cNvPr id="234" name="Трапеция 39"/>
              <p:cNvSpPr/>
              <p:nvPr/>
            </p:nvSpPr>
            <p:spPr>
              <a:xfrm>
                <a:off x="1088640" y="5234760"/>
                <a:ext cx="131040" cy="106560"/>
              </a:xfrm>
              <a:prstGeom prst="trapezoid">
                <a:avLst>
                  <a:gd name="adj" fmla="val 440"/>
                </a:avLst>
              </a:prstGeom>
              <a:solidFill>
                <a:srgbClr val="26898e"/>
              </a:solidFill>
              <a:ln w="28575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 lIns="90000" rIns="90000" tIns="45000" bIns="45000" anchor="ctr">
                <a:noAutofit/>
              </a:bodyPr>
              <a:p>
                <a:pPr>
                  <a:lnSpc>
                    <a:spcPct val="100000"/>
                  </a:lnSpc>
                </a:pPr>
                <a:endParaRPr b="0" lang="ru-RU" sz="1800" spc="-1" strike="noStrike">
                  <a:solidFill>
                    <a:schemeClr val="lt1"/>
                  </a:solidFill>
                  <a:latin typeface="Calibri"/>
                </a:endParaRPr>
              </a:p>
            </p:txBody>
          </p:sp>
        </p:grpSp>
        <p:pic>
          <p:nvPicPr>
            <p:cNvPr id="235" name="Рисунок 27" descr=""/>
            <p:cNvPicPr/>
            <p:nvPr/>
          </p:nvPicPr>
          <p:blipFill>
            <a:blip r:embed="rId15"/>
            <a:stretch/>
          </p:blipFill>
          <p:spPr>
            <a:xfrm>
              <a:off x="10016280" y="4582440"/>
              <a:ext cx="1187280" cy="838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6" name="Рисунок 28" descr=""/>
            <p:cNvPicPr/>
            <p:nvPr/>
          </p:nvPicPr>
          <p:blipFill>
            <a:blip r:embed="rId16"/>
            <a:stretch/>
          </p:blipFill>
          <p:spPr>
            <a:xfrm>
              <a:off x="9988920" y="1561320"/>
              <a:ext cx="1166760" cy="817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7" name="Рисунок 29" descr=""/>
            <p:cNvPicPr/>
            <p:nvPr/>
          </p:nvPicPr>
          <p:blipFill>
            <a:blip r:embed="rId17"/>
            <a:srcRect l="19838" t="0" r="24211" b="0"/>
            <a:stretch/>
          </p:blipFill>
          <p:spPr>
            <a:xfrm rot="20359200">
              <a:off x="10414440" y="5510160"/>
              <a:ext cx="247680" cy="3826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8" name="Рисунок 30" descr=""/>
            <p:cNvPicPr/>
            <p:nvPr/>
          </p:nvPicPr>
          <p:blipFill>
            <a:blip r:embed="rId18"/>
            <a:srcRect l="16761" t="0" r="18832" b="4237"/>
            <a:stretch/>
          </p:blipFill>
          <p:spPr>
            <a:xfrm rot="17763600">
              <a:off x="10754640" y="5695920"/>
              <a:ext cx="244800" cy="3643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39" name="Рисунок 31" descr=""/>
            <p:cNvPicPr/>
            <p:nvPr/>
          </p:nvPicPr>
          <p:blipFill>
            <a:blip r:embed="rId19"/>
            <a:srcRect l="11481" t="0" r="11852" b="18021"/>
            <a:stretch/>
          </p:blipFill>
          <p:spPr>
            <a:xfrm rot="1550400">
              <a:off x="10960560" y="5462640"/>
              <a:ext cx="373320" cy="384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0" name="Рисунок 32" descr=""/>
            <p:cNvPicPr/>
            <p:nvPr/>
          </p:nvPicPr>
          <p:blipFill>
            <a:blip r:embed="rId20"/>
            <a:stretch/>
          </p:blipFill>
          <p:spPr>
            <a:xfrm flipH="1">
              <a:off x="9795960" y="5452560"/>
              <a:ext cx="542520" cy="5817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1" name="Рисунок 33" descr=""/>
            <p:cNvPicPr/>
            <p:nvPr/>
          </p:nvPicPr>
          <p:blipFill>
            <a:blip r:embed="rId21"/>
            <a:stretch/>
          </p:blipFill>
          <p:spPr>
            <a:xfrm>
              <a:off x="7340040" y="2590560"/>
              <a:ext cx="1187280" cy="838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2" name="Рисунок 34" descr=""/>
            <p:cNvPicPr/>
            <p:nvPr/>
          </p:nvPicPr>
          <p:blipFill>
            <a:blip r:embed="rId22"/>
            <a:stretch/>
          </p:blipFill>
          <p:spPr>
            <a:xfrm>
              <a:off x="8322840" y="5026320"/>
              <a:ext cx="1166760" cy="8244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3" name="Рисунок 35" descr=""/>
            <p:cNvPicPr/>
            <p:nvPr/>
          </p:nvPicPr>
          <p:blipFill>
            <a:blip r:embed="rId23"/>
            <a:stretch/>
          </p:blipFill>
          <p:spPr>
            <a:xfrm>
              <a:off x="7329600" y="4309200"/>
              <a:ext cx="1187280" cy="8402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4" name="Рисунок 36" descr=""/>
            <p:cNvPicPr/>
            <p:nvPr/>
          </p:nvPicPr>
          <p:blipFill>
            <a:blip r:embed="rId24"/>
            <a:srcRect l="6732" t="18095" r="4668" b="17823"/>
            <a:stretch/>
          </p:blipFill>
          <p:spPr>
            <a:xfrm>
              <a:off x="8462520" y="1862280"/>
              <a:ext cx="709560" cy="506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45" name="Скругленный прямоугольник 37"/>
            <p:cNvSpPr/>
            <p:nvPr/>
          </p:nvSpPr>
          <p:spPr>
            <a:xfrm>
              <a:off x="8018280" y="1693080"/>
              <a:ext cx="1285560" cy="828360"/>
            </a:xfrm>
            <a:prstGeom prst="roundRect">
              <a:avLst>
                <a:gd name="adj" fmla="val 10769"/>
              </a:avLst>
            </a:prstGeom>
            <a:noFill/>
            <a:ln w="38100">
              <a:solidFill>
                <a:srgbClr val="c55a1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>
                <a:lnSpc>
                  <a:spcPct val="100000"/>
                </a:lnSpc>
              </a:pPr>
              <a:endParaRPr b="0" lang="ru-RU" sz="1800" spc="-1" strike="noStrike">
                <a:solidFill>
                  <a:schemeClr val="lt1"/>
                </a:solidFill>
                <a:latin typeface="Calibri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Прямая соединительная линия 11"/>
          <p:cNvCxnSpPr/>
          <p:nvPr/>
        </p:nvCxnSpPr>
        <p:spPr>
          <a:xfrm flipH="1">
            <a:off x="914400" y="3886560"/>
            <a:ext cx="10300680" cy="1080"/>
          </a:xfrm>
          <a:prstGeom prst="straightConnector1">
            <a:avLst/>
          </a:prstGeom>
          <a:ln w="47625">
            <a:solidFill>
              <a:srgbClr val="0070c0"/>
            </a:solidFill>
            <a:round/>
          </a:ln>
        </p:spPr>
      </p:cxnSp>
      <p:pic>
        <p:nvPicPr>
          <p:cNvPr id="247" name="Picture 2" descr=""/>
          <p:cNvPicPr/>
          <p:nvPr/>
        </p:nvPicPr>
        <p:blipFill>
          <a:blip r:embed="rId1"/>
          <a:stretch/>
        </p:blipFill>
        <p:spPr>
          <a:xfrm>
            <a:off x="2340000" y="360000"/>
            <a:ext cx="7199280" cy="5399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8" name="Прямая соединительная линия 1"/>
          <p:cNvCxnSpPr/>
          <p:nvPr/>
        </p:nvCxnSpPr>
        <p:spPr>
          <a:xfrm flipH="1">
            <a:off x="914400" y="3886560"/>
            <a:ext cx="10300680" cy="1080"/>
          </a:xfrm>
          <a:prstGeom prst="straightConnector1">
            <a:avLst/>
          </a:prstGeom>
          <a:ln w="47625">
            <a:solidFill>
              <a:srgbClr val="0070c0"/>
            </a:solidFill>
            <a:round/>
          </a:ln>
        </p:spPr>
      </p:cxnSp>
      <p:pic>
        <p:nvPicPr>
          <p:cNvPr id="249" name="Picture 1" descr=""/>
          <p:cNvPicPr/>
          <p:nvPr/>
        </p:nvPicPr>
        <p:blipFill>
          <a:blip r:embed="rId1"/>
          <a:stretch/>
        </p:blipFill>
        <p:spPr>
          <a:xfrm>
            <a:off x="1800000" y="180000"/>
            <a:ext cx="7559640" cy="5669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0" name="Прямая соединительная линия 2"/>
          <p:cNvCxnSpPr/>
          <p:nvPr/>
        </p:nvCxnSpPr>
        <p:spPr>
          <a:xfrm flipH="1">
            <a:off x="914400" y="3886560"/>
            <a:ext cx="10300680" cy="1080"/>
          </a:xfrm>
          <a:prstGeom prst="straightConnector1">
            <a:avLst/>
          </a:prstGeom>
          <a:ln w="47625">
            <a:solidFill>
              <a:srgbClr val="0070c0"/>
            </a:solidFill>
            <a:round/>
          </a:ln>
        </p:spPr>
      </p:cxnSp>
      <p:sp>
        <p:nvSpPr>
          <p:cNvPr id="251" name="Заголовок 3"/>
          <p:cNvSpPr/>
          <p:nvPr/>
        </p:nvSpPr>
        <p:spPr>
          <a:xfrm>
            <a:off x="1459080" y="260280"/>
            <a:ext cx="6171480" cy="6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68333"/>
          </a:bodyPr>
          <a:p>
            <a:pPr algn="ctr" defTabSz="914400">
              <a:lnSpc>
                <a:spcPct val="100000"/>
              </a:lnSpc>
            </a:pPr>
            <a:r>
              <a:rPr b="1" lang="ru-RU" sz="54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Видеонаблюдение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2" name="Picture 5" descr=""/>
          <p:cNvPicPr/>
          <p:nvPr/>
        </p:nvPicPr>
        <p:blipFill>
          <a:blip r:embed="rId1"/>
          <a:stretch/>
        </p:blipFill>
        <p:spPr>
          <a:xfrm>
            <a:off x="935640" y="890280"/>
            <a:ext cx="8964000" cy="59493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3" name="Прямая соединительная линия 3"/>
          <p:cNvCxnSpPr/>
          <p:nvPr/>
        </p:nvCxnSpPr>
        <p:spPr>
          <a:xfrm flipH="1">
            <a:off x="914400" y="3886560"/>
            <a:ext cx="10300680" cy="1080"/>
          </a:xfrm>
          <a:prstGeom prst="straightConnector1">
            <a:avLst/>
          </a:prstGeom>
          <a:ln w="47625">
            <a:solidFill>
              <a:srgbClr val="0070c0"/>
            </a:solidFill>
            <a:round/>
          </a:ln>
        </p:spPr>
      </p:cxnSp>
      <p:sp>
        <p:nvSpPr>
          <p:cNvPr id="254" name="Заголовок 2"/>
          <p:cNvSpPr/>
          <p:nvPr/>
        </p:nvSpPr>
        <p:spPr>
          <a:xfrm>
            <a:off x="1459080" y="260280"/>
            <a:ext cx="6171480" cy="6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68333"/>
          </a:bodyPr>
          <a:p>
            <a:pPr algn="ctr" defTabSz="914400">
              <a:lnSpc>
                <a:spcPct val="100000"/>
              </a:lnSpc>
            </a:pPr>
            <a:r>
              <a:rPr b="1" lang="ru-RU" sz="54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Нарушения 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5" name="Рисунок 49" descr=""/>
          <p:cNvPicPr/>
          <p:nvPr/>
        </p:nvPicPr>
        <p:blipFill>
          <a:blip r:embed="rId1"/>
          <a:stretch/>
        </p:blipFill>
        <p:spPr>
          <a:xfrm>
            <a:off x="902520" y="851040"/>
            <a:ext cx="9897120" cy="5808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" name="Прямая соединительная линия 4"/>
          <p:cNvCxnSpPr/>
          <p:nvPr/>
        </p:nvCxnSpPr>
        <p:spPr>
          <a:xfrm flipH="1">
            <a:off x="914400" y="3886560"/>
            <a:ext cx="10300680" cy="1080"/>
          </a:xfrm>
          <a:prstGeom prst="straightConnector1">
            <a:avLst/>
          </a:prstGeom>
          <a:ln w="47625">
            <a:solidFill>
              <a:srgbClr val="0070c0"/>
            </a:solidFill>
            <a:round/>
          </a:ln>
        </p:spPr>
      </p:cxnSp>
      <p:sp>
        <p:nvSpPr>
          <p:cNvPr id="257" name="Заголовок 4"/>
          <p:cNvSpPr/>
          <p:nvPr/>
        </p:nvSpPr>
        <p:spPr>
          <a:xfrm>
            <a:off x="1459080" y="260280"/>
            <a:ext cx="6171480" cy="64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rmAutofit fontScale="51111"/>
          </a:bodyPr>
          <a:p>
            <a:pPr algn="ctr" defTabSz="914400">
              <a:lnSpc>
                <a:spcPct val="100000"/>
              </a:lnSpc>
            </a:pPr>
            <a:r>
              <a:rPr b="1" lang="ru-RU" sz="4400" spc="-1" strike="noStrike">
                <a:solidFill>
                  <a:schemeClr val="accent5">
                    <a:lumMod val="75000"/>
                  </a:schemeClr>
                </a:solidFill>
                <a:latin typeface="Cambria"/>
              </a:rPr>
              <a:t>ПОДАВЛЕНИЕ СИГНАЛА СОТОВОЙ СВЯЗИ</a:t>
            </a:r>
            <a:r>
              <a:rPr b="1" lang="ru-RU" sz="5400" spc="-1" strike="noStrike">
                <a:solidFill>
                  <a:schemeClr val="accent5">
                    <a:lumMod val="75000"/>
                  </a:schemeClr>
                </a:solidFill>
                <a:latin typeface="Calibri"/>
              </a:rPr>
              <a:t> </a:t>
            </a:r>
            <a:endParaRPr b="0" lang="ru-RU" sz="5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8" name="Picture 7" descr="_________________533e70054d5ef"/>
          <p:cNvPicPr/>
          <p:nvPr/>
        </p:nvPicPr>
        <p:blipFill>
          <a:blip r:embed="rId1"/>
          <a:stretch/>
        </p:blipFill>
        <p:spPr>
          <a:xfrm>
            <a:off x="8605800" y="516600"/>
            <a:ext cx="2913840" cy="3263040"/>
          </a:xfrm>
          <a:prstGeom prst="rect">
            <a:avLst/>
          </a:prstGeom>
          <a:ln w="9525">
            <a:noFill/>
          </a:ln>
        </p:spPr>
      </p:pic>
      <p:sp>
        <p:nvSpPr>
          <p:cNvPr id="259" name=""/>
          <p:cNvSpPr/>
          <p:nvPr/>
        </p:nvSpPr>
        <p:spPr>
          <a:xfrm>
            <a:off x="1086840" y="1821240"/>
            <a:ext cx="7372800" cy="206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chemeClr val="dk1"/>
                </a:solidFill>
                <a:latin typeface="Cambria"/>
              </a:rPr>
              <a:t>Все ППЭ оснащены средствами подавления сигналов сотовой связи.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Результаты ГИА-11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TextBox 4"/>
          <p:cNvSpPr/>
          <p:nvPr/>
        </p:nvSpPr>
        <p:spPr>
          <a:xfrm>
            <a:off x="5253480" y="1975680"/>
            <a:ext cx="6310800" cy="34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русскому языку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24 балла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математике профильного уровня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27 баллов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физике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36 баллов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химии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36 баллов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информатике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40 баллов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биологии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36 баллов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истории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32 балла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географии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37 баллов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обществознанию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42 балла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литературе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32 балла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;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algn="just"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 иностранным языкам (английский, французский, немецкий, испанский, китайский) -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22 балла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Прямоугольник 14"/>
          <p:cNvSpPr/>
          <p:nvPr/>
        </p:nvSpPr>
        <p:spPr>
          <a:xfrm>
            <a:off x="749160" y="2498040"/>
            <a:ext cx="400284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Минимальное количество баллов ЕГЭ по стобалльной системе оценивания, подтверждающее освоение образовательной программы СОО: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Заголовок 5"/>
          <p:cNvSpPr/>
          <p:nvPr/>
        </p:nvSpPr>
        <p:spPr>
          <a:xfrm>
            <a:off x="457560" y="27468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Как можно получить дополнительные баллы</a:t>
            </a:r>
            <a:r>
              <a:rPr b="1" lang="ru-RU" sz="3600" spc="-1" strike="noStrike">
                <a:solidFill>
                  <a:srgbClr val="c00000"/>
                </a:solidFill>
                <a:latin typeface="Arial"/>
              </a:rPr>
              <a:t>?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"/>
          <p:cNvSpPr/>
          <p:nvPr/>
        </p:nvSpPr>
        <p:spPr>
          <a:xfrm>
            <a:off x="1440000" y="1563840"/>
            <a:ext cx="9681840" cy="329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Итоговое сочинение ( 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от 1 до 10 баллов</a:t>
            </a: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Аттестат с отличием (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до 10 баллов</a:t>
            </a: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Волонтерская деятельность (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1-2 балла</a:t>
            </a: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Участие и победы в предметных олимпиадах и творческих конкурсах (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до 10 баллов </a:t>
            </a: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или льготные условия поступления)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Спортивные заслуги (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до 10 баллов </a:t>
            </a:r>
            <a:r>
              <a:rPr b="1" lang="ru-RU" sz="2800" spc="-1" strike="noStrike">
                <a:solidFill>
                  <a:schemeClr val="accent6">
                    <a:lumMod val="50000"/>
                  </a:schemeClr>
                </a:solidFill>
                <a:latin typeface="Times New Roman"/>
              </a:rPr>
              <a:t>или льготное поступление в профильные вузы) Золотой значок </a:t>
            </a:r>
            <a:r>
              <a:rPr b="1" lang="ru-RU" sz="3200" spc="-1" strike="noStrike">
                <a:solidFill>
                  <a:srgbClr val="c00000"/>
                </a:solidFill>
                <a:latin typeface="Times New Roman"/>
              </a:rPr>
              <a:t>ГТО!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"/>
          <p:cNvSpPr/>
          <p:nvPr/>
        </p:nvSpPr>
        <p:spPr>
          <a:xfrm>
            <a:off x="1301400" y="900000"/>
            <a:ext cx="8238240" cy="48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mbria"/>
              </a:rPr>
              <a:t>Важные моменты олимпиады: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Результат победителя или призера </a:t>
            </a:r>
            <a:r>
              <a:rPr b="1" lang="ru-RU" sz="2800" spc="-1" strike="noStrike">
                <a:solidFill>
                  <a:srgbClr val="c00000"/>
                </a:solidFill>
                <a:latin typeface="Times New Roman"/>
              </a:rPr>
              <a:t>заключительного этапа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олимпиады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засчитывается при поступлении в вузы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по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соответствующему профилю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Победитель или призер заключительного этапа олимпиады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не по профильному предмету </a:t>
            </a: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при поступлении в вуз получает дополнительные баллы к результатам ЕГЭ. 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Результаты ГИА-11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TextBox 1"/>
          <p:cNvSpPr/>
          <p:nvPr/>
        </p:nvSpPr>
        <p:spPr>
          <a:xfrm>
            <a:off x="1056960" y="3165480"/>
            <a:ext cx="978120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Ознакомление с результатами экзаменов 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в образовательной организации под подпись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TextBox 2"/>
          <p:cNvSpPr/>
          <p:nvPr/>
        </p:nvSpPr>
        <p:spPr>
          <a:xfrm>
            <a:off x="1118520" y="4271040"/>
            <a:ext cx="99536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Познакомиться с образами работ и результатами их проверки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можно на специализированном портале ознакомления с результатами ГИА-11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TextBox 9"/>
          <p:cNvSpPr/>
          <p:nvPr/>
        </p:nvSpPr>
        <p:spPr>
          <a:xfrm>
            <a:off x="1945440" y="1690560"/>
            <a:ext cx="800424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ПРОВЕРКА развернутых ответов экзаменационных работ </a:t>
            </a: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проводится предметными комиссиями, созданными на региональном уровне по каждому учебному предмету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0" name="Объект 2" descr=""/>
          <p:cNvPicPr/>
          <p:nvPr/>
        </p:nvPicPr>
        <p:blipFill>
          <a:blip r:embed="rId1"/>
          <a:stretch/>
        </p:blipFill>
        <p:spPr>
          <a:xfrm>
            <a:off x="7200000" y="540000"/>
            <a:ext cx="4260240" cy="74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рямоугольник 20"/>
          <p:cNvSpPr/>
          <p:nvPr/>
        </p:nvSpPr>
        <p:spPr>
          <a:xfrm>
            <a:off x="2994480" y="2445840"/>
            <a:ext cx="792396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«Зачет» за итоговое сочинение (изложение)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Прямоугольник 18"/>
          <p:cNvSpPr/>
          <p:nvPr/>
        </p:nvSpPr>
        <p:spPr>
          <a:xfrm>
            <a:off x="3054600" y="3072600"/>
            <a:ext cx="63892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Нет академической задолженности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Прямоугольник 16"/>
          <p:cNvSpPr/>
          <p:nvPr/>
        </p:nvSpPr>
        <p:spPr>
          <a:xfrm>
            <a:off x="2890080" y="3699360"/>
            <a:ext cx="65948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ru-RU" sz="2800" spc="-1" strike="noStrike">
                <a:solidFill>
                  <a:schemeClr val="dk1"/>
                </a:solidFill>
                <a:latin typeface="Century Gothic"/>
              </a:rPr>
              <a:t>Полностью выполнен учебный план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Допуск к ГИА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5" name="Рисунок 5" descr=""/>
          <p:cNvPicPr/>
          <p:nvPr/>
        </p:nvPicPr>
        <p:blipFill>
          <a:blip r:embed="rId1"/>
          <a:stretch/>
        </p:blipFill>
        <p:spPr>
          <a:xfrm>
            <a:off x="2156760" y="244584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06" name="Рисунок 21" descr=""/>
          <p:cNvPicPr/>
          <p:nvPr/>
        </p:nvPicPr>
        <p:blipFill>
          <a:blip r:embed="rId2"/>
          <a:stretch/>
        </p:blipFill>
        <p:spPr>
          <a:xfrm>
            <a:off x="2156760" y="302544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07" name="Рисунок 22" descr=""/>
          <p:cNvPicPr/>
          <p:nvPr/>
        </p:nvPicPr>
        <p:blipFill>
          <a:blip r:embed="rId3"/>
          <a:stretch/>
        </p:blipFill>
        <p:spPr>
          <a:xfrm>
            <a:off x="2156760" y="3699360"/>
            <a:ext cx="414000" cy="40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Прямоугольник 9"/>
          <p:cNvSpPr/>
          <p:nvPr/>
        </p:nvSpPr>
        <p:spPr>
          <a:xfrm>
            <a:off x="360000" y="180000"/>
            <a:ext cx="589284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Подача апелляций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2" name="Picture 8" descr=""/>
          <p:cNvPicPr/>
          <p:nvPr/>
        </p:nvPicPr>
        <p:blipFill>
          <a:blip r:embed="rId1"/>
          <a:srcRect l="5150" t="25734" r="30452" b="0"/>
          <a:stretch/>
        </p:blipFill>
        <p:spPr>
          <a:xfrm rot="5400">
            <a:off x="355320" y="725040"/>
            <a:ext cx="6450480" cy="5940000"/>
          </a:xfrm>
          <a:prstGeom prst="rect">
            <a:avLst/>
          </a:prstGeom>
          <a:ln w="9525">
            <a:noFill/>
          </a:ln>
        </p:spPr>
      </p:pic>
      <p:pic>
        <p:nvPicPr>
          <p:cNvPr id="273" name="Picture 4" descr=""/>
          <p:cNvPicPr/>
          <p:nvPr/>
        </p:nvPicPr>
        <p:blipFill>
          <a:blip r:embed="rId2"/>
          <a:srcRect l="72554" t="34535" r="3" b="11022"/>
          <a:stretch/>
        </p:blipFill>
        <p:spPr>
          <a:xfrm rot="21582000">
            <a:off x="7574760" y="370440"/>
            <a:ext cx="3959640" cy="5893200"/>
          </a:xfrm>
          <a:prstGeom prst="rect">
            <a:avLst/>
          </a:prstGeom>
          <a:ln w="9525">
            <a:noFill/>
          </a:ln>
          <a:effectLst>
            <a:outerShdw blurRad="0" dir="2700000" dist="101823" rotWithShape="0">
              <a:srgbClr val="808080"/>
            </a:outerShdw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92708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Влияние результатов ГИА-11 на получение медали </a:t>
            </a: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«За особые успехи в учении»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5" name="Рисунок 7" descr=""/>
          <p:cNvPicPr/>
          <p:nvPr/>
        </p:nvPicPr>
        <p:blipFill>
          <a:blip r:embed="rId1"/>
          <a:stretch/>
        </p:blipFill>
        <p:spPr>
          <a:xfrm>
            <a:off x="2473200" y="2015280"/>
            <a:ext cx="3383280" cy="1812960"/>
          </a:xfrm>
          <a:prstGeom prst="rect">
            <a:avLst/>
          </a:prstGeom>
          <a:ln w="0">
            <a:noFill/>
          </a:ln>
        </p:spPr>
      </p:pic>
      <p:pic>
        <p:nvPicPr>
          <p:cNvPr id="276" name="Рисунок 8" descr=""/>
          <p:cNvPicPr/>
          <p:nvPr/>
        </p:nvPicPr>
        <p:blipFill>
          <a:blip r:embed="rId2"/>
          <a:srcRect l="5102" t="18993" r="4061" b="19499"/>
          <a:stretch/>
        </p:blipFill>
        <p:spPr>
          <a:xfrm>
            <a:off x="2473200" y="3923280"/>
            <a:ext cx="3383280" cy="1619640"/>
          </a:xfrm>
          <a:prstGeom prst="rect">
            <a:avLst/>
          </a:prstGeom>
          <a:ln w="0">
            <a:noFill/>
          </a:ln>
        </p:spPr>
      </p:pic>
      <p:sp>
        <p:nvSpPr>
          <p:cNvPr id="277" name="Прямоугольник 9"/>
          <p:cNvSpPr/>
          <p:nvPr/>
        </p:nvSpPr>
        <p:spPr>
          <a:xfrm>
            <a:off x="732240" y="2694240"/>
            <a:ext cx="17398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800" spc="-1" strike="noStrike">
                <a:solidFill>
                  <a:srgbClr val="c00000"/>
                </a:solidFill>
                <a:latin typeface="Calibri"/>
              </a:rPr>
              <a:t>I</a:t>
            </a: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 степени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Прямоугольник 10"/>
          <p:cNvSpPr/>
          <p:nvPr/>
        </p:nvSpPr>
        <p:spPr>
          <a:xfrm>
            <a:off x="732240" y="4411440"/>
            <a:ext cx="173988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en-US" sz="2800" spc="-1" strike="noStrike">
                <a:solidFill>
                  <a:srgbClr val="c00000"/>
                </a:solidFill>
                <a:latin typeface="Calibri"/>
              </a:rPr>
              <a:t>II</a:t>
            </a: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 степени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Прямоугольник 11"/>
          <p:cNvSpPr/>
          <p:nvPr/>
        </p:nvSpPr>
        <p:spPr>
          <a:xfrm>
            <a:off x="6159600" y="2189160"/>
            <a:ext cx="5726520" cy="163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итоговые отметки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«отлично» по всем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предметам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70 баллов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 выше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по русскому языку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70 баллов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 выше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по любому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из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сдаваемых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 предметов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ИЛИ «5» по математике (база)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Прямоугольник 12"/>
          <p:cNvSpPr/>
          <p:nvPr/>
        </p:nvSpPr>
        <p:spPr>
          <a:xfrm>
            <a:off x="6159600" y="3923280"/>
            <a:ext cx="5726520" cy="163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итоговые отметки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«отлично»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 по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1-2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предметам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 «хорошо»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60 баллов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 выше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по русскому языку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marL="343080" indent="-343080" defTabSz="914400">
              <a:lnSpc>
                <a:spcPct val="100000"/>
              </a:lnSpc>
              <a:buClr>
                <a:srgbClr val="843c0b"/>
              </a:buClr>
              <a:buFont typeface="Wingdings" charset="2"/>
              <a:buChar char=""/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60 баллов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 выше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по любому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из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сдаваемых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 предметов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ИЛИ «5» по математике (база)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6"/>
          <p:cNvSpPr/>
          <p:nvPr/>
        </p:nvSpPr>
        <p:spPr>
          <a:xfrm>
            <a:off x="458280" y="1172520"/>
            <a:ext cx="6350400" cy="112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Срок подачи заявления 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до 1 февраля 2025 года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в свою образовательную организацию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Прямоугольник 9"/>
          <p:cNvSpPr/>
          <p:nvPr/>
        </p:nvSpPr>
        <p:spPr>
          <a:xfrm>
            <a:off x="545040" y="2498040"/>
            <a:ext cx="6356880" cy="313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Изменение 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 дополнение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перечня предметов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, указанных в заявлении экзаменов,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формы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,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сроков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 участия возможно  только при наличии  уважительных причин (болезни или иных обстоятельств), 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подтвержденных документально.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В этом случае обучающиеся подают заявления в государственную экзаменационную комиссию не позднее чем </a:t>
            </a:r>
            <a:r>
              <a:rPr b="1" lang="ru-RU" sz="2000" spc="-1" strike="noStrike">
                <a:solidFill>
                  <a:schemeClr val="dk1"/>
                </a:solidFill>
                <a:latin typeface="Calibri"/>
              </a:rPr>
              <a:t>за две недели до начала соответствующего экзамена</a:t>
            </a: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.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Заголовок 1"/>
          <p:cNvSpPr/>
          <p:nvPr/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9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Заявление на ГИА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84" name="Прямая соединительная линия 12"/>
          <p:cNvCxnSpPr/>
          <p:nvPr/>
        </p:nvCxnSpPr>
        <p:spPr>
          <a:xfrm>
            <a:off x="6995880" y="1802880"/>
            <a:ext cx="1080" cy="3737160"/>
          </a:xfrm>
          <a:prstGeom prst="straightConnector1">
            <a:avLst/>
          </a:prstGeom>
          <a:ln w="47625">
            <a:solidFill>
              <a:srgbClr val="0070c0"/>
            </a:solidFill>
            <a:round/>
          </a:ln>
        </p:spPr>
      </p:cxnSp>
      <p:sp>
        <p:nvSpPr>
          <p:cNvPr id="285" name="TextBox 13"/>
          <p:cNvSpPr/>
          <p:nvPr/>
        </p:nvSpPr>
        <p:spPr>
          <a:xfrm>
            <a:off x="7201080" y="1555560"/>
            <a:ext cx="4785480" cy="46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Обязательные предметы: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Русский язык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Математика (базовый уровень) или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Математика (профильный уровень)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000" spc="-1" strike="noStrike">
                <a:solidFill>
                  <a:srgbClr val="c00000"/>
                </a:solidFill>
                <a:latin typeface="Calibri"/>
              </a:rPr>
              <a:t>Предметы по выбору: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История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Обществознание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Физика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Химия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Биология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География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Литература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Информатика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2200"/>
              </a:lnSpc>
            </a:pPr>
            <a:r>
              <a:rPr b="0" lang="ru-RU" sz="2000" spc="-1" strike="noStrike">
                <a:solidFill>
                  <a:schemeClr val="dk1"/>
                </a:solidFill>
                <a:latin typeface="Calibri"/>
              </a:rPr>
              <a:t>Иностранные языки (</a:t>
            </a:r>
            <a:r>
              <a:rPr b="0" lang="ru-RU" sz="1600" spc="-1" strike="noStrike">
                <a:solidFill>
                  <a:schemeClr val="dk1"/>
                </a:solidFill>
                <a:latin typeface="Calibri"/>
              </a:rPr>
              <a:t>английский, французский, немецкий, испанский, китайский)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Рисунок 3" descr=""/>
          <p:cNvPicPr/>
          <p:nvPr/>
        </p:nvPicPr>
        <p:blipFill>
          <a:blip r:embed="rId1"/>
          <a:stretch/>
        </p:blipFill>
        <p:spPr>
          <a:xfrm>
            <a:off x="2634840" y="234000"/>
            <a:ext cx="9136800" cy="6460560"/>
          </a:xfrm>
          <a:prstGeom prst="rect">
            <a:avLst/>
          </a:prstGeom>
          <a:ln w="0">
            <a:noFill/>
          </a:ln>
        </p:spPr>
      </p:pic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 rot="16200000">
            <a:off x="-1378440" y="2341440"/>
            <a:ext cx="55371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Заполняем заявление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8" name="Рисунок 2" descr=""/>
          <p:cNvPicPr/>
          <p:nvPr/>
        </p:nvPicPr>
        <p:blipFill>
          <a:blip r:embed="rId2"/>
          <a:stretch/>
        </p:blipFill>
        <p:spPr>
          <a:xfrm>
            <a:off x="8515800" y="14796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289" name="Рисунок 5" descr=""/>
          <p:cNvPicPr/>
          <p:nvPr/>
        </p:nvPicPr>
        <p:blipFill>
          <a:blip r:embed="rId3"/>
          <a:stretch/>
        </p:blipFill>
        <p:spPr>
          <a:xfrm>
            <a:off x="6954480" y="54504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290" name="Рисунок 6" descr=""/>
          <p:cNvPicPr/>
          <p:nvPr/>
        </p:nvPicPr>
        <p:blipFill>
          <a:blip r:embed="rId4"/>
          <a:stretch/>
        </p:blipFill>
        <p:spPr>
          <a:xfrm>
            <a:off x="3175920" y="131256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291" name="Рисунок 7" descr=""/>
          <p:cNvPicPr/>
          <p:nvPr/>
        </p:nvPicPr>
        <p:blipFill>
          <a:blip r:embed="rId5"/>
          <a:stretch/>
        </p:blipFill>
        <p:spPr>
          <a:xfrm>
            <a:off x="3181680" y="171504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292" name="Рисунок 8" descr=""/>
          <p:cNvPicPr/>
          <p:nvPr/>
        </p:nvPicPr>
        <p:blipFill>
          <a:blip r:embed="rId6"/>
          <a:stretch/>
        </p:blipFill>
        <p:spPr>
          <a:xfrm>
            <a:off x="3175920" y="2117160"/>
            <a:ext cx="334080" cy="334080"/>
          </a:xfrm>
          <a:prstGeom prst="rect">
            <a:avLst/>
          </a:prstGeom>
          <a:ln w="0">
            <a:noFill/>
          </a:ln>
        </p:spPr>
      </p:pic>
      <p:sp>
        <p:nvSpPr>
          <p:cNvPr id="293" name="TextBox 10"/>
          <p:cNvSpPr/>
          <p:nvPr/>
        </p:nvSpPr>
        <p:spPr>
          <a:xfrm flipH="1">
            <a:off x="4099320" y="2480040"/>
            <a:ext cx="499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11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TextBox 11"/>
          <p:cNvSpPr/>
          <p:nvPr/>
        </p:nvSpPr>
        <p:spPr>
          <a:xfrm flipH="1">
            <a:off x="4948200" y="2480040"/>
            <a:ext cx="3600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TextBox 12"/>
          <p:cNvSpPr/>
          <p:nvPr/>
        </p:nvSpPr>
        <p:spPr>
          <a:xfrm flipH="1">
            <a:off x="8926920" y="3071160"/>
            <a:ext cx="23281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latin typeface="Calibri"/>
              </a:rPr>
              <a:t>паспорт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96" name="Рисунок 13" descr=""/>
          <p:cNvPicPr/>
          <p:nvPr/>
        </p:nvPicPr>
        <p:blipFill>
          <a:blip r:embed="rId7"/>
          <a:stretch/>
        </p:blipFill>
        <p:spPr>
          <a:xfrm>
            <a:off x="8078040" y="283572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297" name="Рисунок 14" descr=""/>
          <p:cNvPicPr/>
          <p:nvPr/>
        </p:nvPicPr>
        <p:blipFill>
          <a:blip r:embed="rId8"/>
          <a:stretch/>
        </p:blipFill>
        <p:spPr>
          <a:xfrm>
            <a:off x="4266000" y="283572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298" name="Рисунок 15" descr=""/>
          <p:cNvPicPr/>
          <p:nvPr/>
        </p:nvPicPr>
        <p:blipFill>
          <a:blip r:embed="rId9"/>
          <a:stretch/>
        </p:blipFill>
        <p:spPr>
          <a:xfrm>
            <a:off x="3511080" y="344844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299" name="Рисунок 16" descr=""/>
          <p:cNvPicPr/>
          <p:nvPr/>
        </p:nvPicPr>
        <p:blipFill>
          <a:blip r:embed="rId10"/>
          <a:stretch/>
        </p:blipFill>
        <p:spPr>
          <a:xfrm>
            <a:off x="7121880" y="345276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300" name="Рисунок 17" descr=""/>
          <p:cNvPicPr/>
          <p:nvPr/>
        </p:nvPicPr>
        <p:blipFill>
          <a:blip r:embed="rId11"/>
          <a:stretch/>
        </p:blipFill>
        <p:spPr>
          <a:xfrm>
            <a:off x="3837240" y="378360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301" name="Рисунок 18" descr=""/>
          <p:cNvPicPr/>
          <p:nvPr/>
        </p:nvPicPr>
        <p:blipFill>
          <a:blip r:embed="rId12"/>
          <a:stretch/>
        </p:blipFill>
        <p:spPr>
          <a:xfrm>
            <a:off x="2634840" y="429264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302" name="Рисунок 19" descr=""/>
          <p:cNvPicPr/>
          <p:nvPr/>
        </p:nvPicPr>
        <p:blipFill>
          <a:blip r:embed="rId13"/>
          <a:stretch/>
        </p:blipFill>
        <p:spPr>
          <a:xfrm>
            <a:off x="5240880" y="5517360"/>
            <a:ext cx="334080" cy="33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Рисунок 3" descr=""/>
          <p:cNvPicPr/>
          <p:nvPr/>
        </p:nvPicPr>
        <p:blipFill>
          <a:blip r:embed="rId1"/>
          <a:stretch/>
        </p:blipFill>
        <p:spPr>
          <a:xfrm>
            <a:off x="2634840" y="234000"/>
            <a:ext cx="9146520" cy="5639400"/>
          </a:xfrm>
          <a:prstGeom prst="rect">
            <a:avLst/>
          </a:prstGeom>
          <a:ln w="0">
            <a:noFill/>
          </a:ln>
        </p:spPr>
      </p:pic>
      <p:sp>
        <p:nvSpPr>
          <p:cNvPr id="304" name="Заголовок 1"/>
          <p:cNvSpPr/>
          <p:nvPr/>
        </p:nvSpPr>
        <p:spPr>
          <a:xfrm rot="16200000">
            <a:off x="-1378440" y="2341440"/>
            <a:ext cx="553716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defTabSz="914400">
              <a:lnSpc>
                <a:spcPct val="90000"/>
              </a:lnSpc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Заполняем заявление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Заголовок 1"/>
          <p:cNvSpPr/>
          <p:nvPr/>
        </p:nvSpPr>
        <p:spPr>
          <a:xfrm rot="16200000">
            <a:off x="4487040" y="2797920"/>
            <a:ext cx="482868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 defTabSz="914400">
              <a:lnSpc>
                <a:spcPct val="90000"/>
              </a:lnSpc>
            </a:pPr>
            <a:r>
              <a:rPr b="0" lang="ru-RU" sz="3600" spc="-1" strike="noStrike">
                <a:solidFill>
                  <a:srgbClr val="c00000"/>
                </a:solidFill>
                <a:latin typeface="Calibri"/>
              </a:rPr>
              <a:t>Пишем даты 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90000"/>
              </a:lnSpc>
            </a:pPr>
            <a:r>
              <a:rPr b="0" lang="ru-RU" sz="3600" spc="-1" strike="noStrike">
                <a:solidFill>
                  <a:srgbClr val="c00000"/>
                </a:solidFill>
                <a:latin typeface="Calibri"/>
              </a:rPr>
              <a:t>Экзаменов!</a:t>
            </a:r>
            <a:endParaRPr b="0" lang="ru-RU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Рисунок 1" descr=""/>
          <p:cNvPicPr/>
          <p:nvPr/>
        </p:nvPicPr>
        <p:blipFill>
          <a:blip r:embed="rId1"/>
          <a:stretch/>
        </p:blipFill>
        <p:spPr>
          <a:xfrm>
            <a:off x="2634840" y="252000"/>
            <a:ext cx="8250480" cy="6425280"/>
          </a:xfrm>
          <a:prstGeom prst="rect">
            <a:avLst/>
          </a:prstGeom>
          <a:ln w="0">
            <a:noFill/>
          </a:ln>
        </p:spPr>
      </p:pic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 rot="16200000">
            <a:off x="-1378440" y="2341440"/>
            <a:ext cx="55371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Заполняем заявление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Рисунок 3" descr=""/>
          <p:cNvPicPr/>
          <p:nvPr/>
        </p:nvPicPr>
        <p:blipFill>
          <a:blip r:embed="rId1"/>
          <a:stretch/>
        </p:blipFill>
        <p:spPr>
          <a:xfrm>
            <a:off x="2634840" y="1282680"/>
            <a:ext cx="9150120" cy="3439800"/>
          </a:xfrm>
          <a:prstGeom prst="rect">
            <a:avLst/>
          </a:prstGeom>
          <a:ln w="0">
            <a:noFill/>
          </a:ln>
        </p:spPr>
      </p:pic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 rot="16200000">
            <a:off x="-1378440" y="2341440"/>
            <a:ext cx="55371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Заполняем заявление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0" name="Рисунок 5" descr=""/>
          <p:cNvPicPr/>
          <p:nvPr/>
        </p:nvPicPr>
        <p:blipFill>
          <a:blip r:embed="rId2"/>
          <a:stretch/>
        </p:blipFill>
        <p:spPr>
          <a:xfrm>
            <a:off x="2770560" y="419400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311" name="Рисунок 8" descr=""/>
          <p:cNvPicPr/>
          <p:nvPr/>
        </p:nvPicPr>
        <p:blipFill>
          <a:blip r:embed="rId3"/>
          <a:stretch/>
        </p:blipFill>
        <p:spPr>
          <a:xfrm>
            <a:off x="6384960" y="4194000"/>
            <a:ext cx="334080" cy="33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Рисунок 3" descr=""/>
          <p:cNvPicPr/>
          <p:nvPr/>
        </p:nvPicPr>
        <p:blipFill>
          <a:blip r:embed="rId1"/>
          <a:stretch/>
        </p:blipFill>
        <p:spPr>
          <a:xfrm>
            <a:off x="2634840" y="234000"/>
            <a:ext cx="9135000" cy="5285880"/>
          </a:xfrm>
          <a:prstGeom prst="rect">
            <a:avLst/>
          </a:prstGeom>
          <a:ln w="0">
            <a:noFill/>
          </a:ln>
        </p:spPr>
      </p:pic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 rot="16200000">
            <a:off x="-1378440" y="2341440"/>
            <a:ext cx="553716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c00000"/>
                </a:solidFill>
                <a:latin typeface="Calibri"/>
              </a:rPr>
              <a:t>Заполняем заявление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4" name="Рисунок 10" descr=""/>
          <p:cNvPicPr/>
          <p:nvPr/>
        </p:nvPicPr>
        <p:blipFill>
          <a:blip r:embed="rId2"/>
          <a:stretch/>
        </p:blipFill>
        <p:spPr>
          <a:xfrm>
            <a:off x="11436120" y="42408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315" name="Рисунок 11" descr=""/>
          <p:cNvPicPr/>
          <p:nvPr/>
        </p:nvPicPr>
        <p:blipFill>
          <a:blip r:embed="rId3"/>
          <a:stretch/>
        </p:blipFill>
        <p:spPr>
          <a:xfrm>
            <a:off x="4978080" y="254268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316" name="Рисунок 12" descr=""/>
          <p:cNvPicPr/>
          <p:nvPr/>
        </p:nvPicPr>
        <p:blipFill>
          <a:blip r:embed="rId4"/>
          <a:stretch/>
        </p:blipFill>
        <p:spPr>
          <a:xfrm>
            <a:off x="4519800" y="2117160"/>
            <a:ext cx="334080" cy="334080"/>
          </a:xfrm>
          <a:prstGeom prst="rect">
            <a:avLst/>
          </a:prstGeom>
          <a:ln w="0">
            <a:noFill/>
          </a:ln>
        </p:spPr>
      </p:pic>
      <p:pic>
        <p:nvPicPr>
          <p:cNvPr id="317" name="Рисунок 13" descr=""/>
          <p:cNvPicPr/>
          <p:nvPr/>
        </p:nvPicPr>
        <p:blipFill>
          <a:blip r:embed="rId5"/>
          <a:stretch/>
        </p:blipFill>
        <p:spPr>
          <a:xfrm>
            <a:off x="5145480" y="1788480"/>
            <a:ext cx="334080" cy="33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Прямоугольник 6"/>
          <p:cNvSpPr/>
          <p:nvPr/>
        </p:nvSpPr>
        <p:spPr>
          <a:xfrm>
            <a:off x="1820160" y="3208320"/>
            <a:ext cx="9928080" cy="24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подать заявление в ГЭК </a:t>
            </a: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(государственную экзаменационную комиссию) области не позднее, чем </a:t>
            </a: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за две недели </a:t>
            </a: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до начала соответствующего экзамена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ru-RU" sz="105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  <a:ea typeface="Times New Roman"/>
              </a:rPr>
              <a:t>предоставить документы, подтверждающие уважительность причин </a:t>
            </a:r>
            <a:r>
              <a:rPr b="1" lang="ru-RU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изменения (дополнения) перечня учебных предметов и (или) сроков участия в ЕГЭ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Заголовок 1"/>
          <p:cNvSpPr/>
          <p:nvPr/>
        </p:nvSpPr>
        <p:spPr>
          <a:xfrm>
            <a:off x="838080" y="365040"/>
            <a:ext cx="10849680" cy="13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defTabSz="914400">
              <a:lnSpc>
                <a:spcPct val="90000"/>
              </a:lnSpc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Изменить или дополнить заявление на ГИА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Прямоугольник 1"/>
          <p:cNvSpPr/>
          <p:nvPr/>
        </p:nvSpPr>
        <p:spPr>
          <a:xfrm>
            <a:off x="768960" y="1265400"/>
            <a:ext cx="10694520" cy="155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  <a:spcAft>
                <a:spcPts val="26"/>
              </a:spcAf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  <a:ea typeface="Times New Roman"/>
              </a:rPr>
              <a:t>Участники ЕГЭ вправе изменить (дополнить) перечень указанных в заявлениях об участии в ЕГЭ учебных предметов, изменить сроки участия в ЕГЭ при наличии у них уважительных причин (болезни или иных обстоятельств), подтвержденных документально.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21" name="Рисунок 8" descr=""/>
          <p:cNvPicPr/>
          <p:nvPr/>
        </p:nvPicPr>
        <p:blipFill>
          <a:blip r:embed="rId1"/>
          <a:stretch/>
        </p:blipFill>
        <p:spPr>
          <a:xfrm>
            <a:off x="768960" y="3268440"/>
            <a:ext cx="932760" cy="932760"/>
          </a:xfrm>
          <a:prstGeom prst="rect">
            <a:avLst/>
          </a:prstGeom>
          <a:ln w="0">
            <a:noFill/>
          </a:ln>
        </p:spPr>
      </p:pic>
      <p:pic>
        <p:nvPicPr>
          <p:cNvPr id="322" name="Рисунок 10" descr=""/>
          <p:cNvPicPr/>
          <p:nvPr/>
        </p:nvPicPr>
        <p:blipFill>
          <a:blip r:embed="rId2"/>
          <a:stretch/>
        </p:blipFill>
        <p:spPr>
          <a:xfrm>
            <a:off x="768960" y="4571640"/>
            <a:ext cx="932760" cy="93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Рисунок 1" descr=""/>
          <p:cNvPicPr/>
          <p:nvPr/>
        </p:nvPicPr>
        <p:blipFill>
          <a:blip r:embed="rId1"/>
          <a:stretch/>
        </p:blipFill>
        <p:spPr>
          <a:xfrm>
            <a:off x="862560" y="267840"/>
            <a:ext cx="10592280" cy="6434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Итоговое сочинение (изложение)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TextBox 3"/>
          <p:cNvSpPr/>
          <p:nvPr/>
        </p:nvSpPr>
        <p:spPr>
          <a:xfrm>
            <a:off x="4855320" y="2031120"/>
            <a:ext cx="2169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Основной срок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TextBox 4"/>
          <p:cNvSpPr/>
          <p:nvPr/>
        </p:nvSpPr>
        <p:spPr>
          <a:xfrm>
            <a:off x="4232160" y="3590280"/>
            <a:ext cx="3327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400" spc="-1" strike="noStrike">
                <a:solidFill>
                  <a:schemeClr val="dk1"/>
                </a:solidFill>
                <a:latin typeface="Calibri"/>
              </a:rPr>
              <a:t>Дополнительные сроки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TextBox 5"/>
          <p:cNvSpPr/>
          <p:nvPr/>
        </p:nvSpPr>
        <p:spPr>
          <a:xfrm>
            <a:off x="4843440" y="2554200"/>
            <a:ext cx="21934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4 декабря 2024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6"/>
          <p:cNvSpPr/>
          <p:nvPr/>
        </p:nvSpPr>
        <p:spPr>
          <a:xfrm>
            <a:off x="4827240" y="4084560"/>
            <a:ext cx="22255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5 февраля 2025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latin typeface="Calibri"/>
              </a:rPr>
              <a:t>9 апреля 2025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Объект 1"/>
          <p:cNvSpPr/>
          <p:nvPr/>
        </p:nvSpPr>
        <p:spPr>
          <a:xfrm>
            <a:off x="1800000" y="938880"/>
            <a:ext cx="9143280" cy="57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99"/>
                </a:solidFill>
                <a:latin typeface="Times New Roman"/>
              </a:rPr>
              <a:t>Важно помнить, что для получения достаточно высокого балла на ЕГЭ необходима</a:t>
            </a:r>
            <a:r>
              <a:rPr b="1" lang="ru-RU" sz="3200" spc="-1" strike="noStrike">
                <a:solidFill>
                  <a:srgbClr val="666666"/>
                </a:solidFill>
                <a:latin typeface="Times New Roman"/>
              </a:rPr>
              <a:t> </a:t>
            </a:r>
            <a:r>
              <a:rPr b="1" lang="ru-RU" sz="3200" spc="-1" strike="noStrike" u="sng">
                <a:solidFill>
                  <a:srgbClr val="0563c1"/>
                </a:solidFill>
                <a:uFillTx/>
                <a:latin typeface="Times New Roman"/>
                <a:hlinkClick r:id="rId1"/>
              </a:rPr>
              <a:t>тщательная и своевременная подготовка.</a:t>
            </a:r>
            <a:r>
              <a:rPr b="1" lang="ru-RU" sz="3200" spc="-1" strike="noStrike">
                <a:solidFill>
                  <a:srgbClr val="666666"/>
                </a:solidFill>
                <a:latin typeface="Times New Roman"/>
              </a:rPr>
              <a:t> 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algn="l" pos="0"/>
              </a:tabLst>
            </a:pPr>
            <a:r>
              <a:rPr b="1" lang="ru-RU" sz="3200" spc="-1" strike="noStrike">
                <a:solidFill>
                  <a:srgbClr val="000099"/>
                </a:solidFill>
                <a:latin typeface="Times New Roman"/>
              </a:rPr>
              <a:t>Усидчивость, трудолюбие, мотивация и уверенность в себе помогут нашим выпускникам добиться больших успехов и поступить в ВУЗ на заветную специальность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Заголовок 6"/>
          <p:cNvSpPr/>
          <p:nvPr/>
        </p:nvSpPr>
        <p:spPr>
          <a:xfrm>
            <a:off x="1980000" y="180000"/>
            <a:ext cx="8228880" cy="11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c00000"/>
                </a:solidFill>
                <a:latin typeface="Arial"/>
              </a:rPr>
              <a:t>Уважаемые родители!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"/>
          <p:cNvSpPr/>
          <p:nvPr/>
        </p:nvSpPr>
        <p:spPr>
          <a:xfrm>
            <a:off x="1792800" y="265320"/>
            <a:ext cx="8106840" cy="1678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Телефон горячей линии Рособрнадзора по вопросам организации и проведения ЕГЭ: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+7 (495) 198-92-38.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"/>
          <p:cNvSpPr/>
          <p:nvPr/>
        </p:nvSpPr>
        <p:spPr>
          <a:xfrm>
            <a:off x="3372840" y="1622520"/>
            <a:ext cx="4726800" cy="161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1" lang="ru-RU" sz="2200" spc="-1" strike="noStrike">
                <a:solidFill>
                  <a:srgbClr val="f10d0c"/>
                </a:solidFill>
                <a:latin typeface="Arial"/>
              </a:rPr>
              <a:t>Телефон доверия ЕГЭ: 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1" lang="ru-RU" sz="2200" spc="-1" strike="noStrike">
                <a:solidFill>
                  <a:srgbClr val="f10d0c"/>
                </a:solidFill>
                <a:latin typeface="Arial"/>
              </a:rPr>
              <a:t>+7 (495) 198-93-38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"/>
          <p:cNvSpPr/>
          <p:nvPr/>
        </p:nvSpPr>
        <p:spPr>
          <a:xfrm>
            <a:off x="1260000" y="2700000"/>
            <a:ext cx="9719640" cy="199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По вопросам государственной итоговой аттестации основного (ГИА-9, ОГЭ, ГВЭ) и среднего общего образования (ГИА-11, ЕГЭ, ГВЭ) на территории Приморского края: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24"/>
              </a:spcBef>
              <a:spcAft>
                <a:spcPts val="425"/>
              </a:spcAft>
            </a:pPr>
            <a:r>
              <a:rPr b="1" lang="ru-RU" sz="2200" spc="-1" strike="noStrike">
                <a:solidFill>
                  <a:srgbClr val="000000"/>
                </a:solidFill>
                <a:latin typeface="Arial"/>
              </a:rPr>
              <a:t>8 (423) 240-21-38 - Горностаева Юлия Викторовна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"/>
          <p:cNvSpPr/>
          <p:nvPr/>
        </p:nvSpPr>
        <p:spPr>
          <a:xfrm>
            <a:off x="1080000" y="4349880"/>
            <a:ext cx="10439640" cy="194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0099"/>
                </a:solidFill>
                <a:latin typeface="Arial"/>
              </a:rPr>
              <a:t>Телефон управления образования и молодежной политики администрации Уссурийского городского округа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</a:rPr>
              <a:t>Ярмоленко Галина Геннадьевна, муниципальный координатор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100" spc="-1" strike="noStrike">
                <a:solidFill>
                  <a:srgbClr val="c00000"/>
                </a:solidFill>
                <a:latin typeface="Arial"/>
              </a:rPr>
              <a:t>                                             </a:t>
            </a:r>
            <a:r>
              <a:rPr b="1" lang="ru-RU" sz="2100" spc="-1" strike="noStrike">
                <a:solidFill>
                  <a:srgbClr val="c00000"/>
                </a:solidFill>
                <a:latin typeface="Arial"/>
              </a:rPr>
              <a:t> </a:t>
            </a:r>
            <a:r>
              <a:rPr b="1" lang="ru-RU" sz="2200" spc="-1" strike="noStrike">
                <a:solidFill>
                  <a:srgbClr val="c00000"/>
                </a:solidFill>
                <a:latin typeface="Arial"/>
              </a:rPr>
              <a:t>8(423)432-21-93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4400" spc="-1" strike="noStrike">
                <a:solidFill>
                  <a:srgbClr val="0070c0"/>
                </a:solidFill>
                <a:latin typeface="Calibri"/>
              </a:rPr>
              <a:t>Итоговое сочинение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Прямоугольник 3"/>
          <p:cNvSpPr/>
          <p:nvPr/>
        </p:nvSpPr>
        <p:spPr>
          <a:xfrm>
            <a:off x="1694160" y="3519720"/>
            <a:ext cx="9910800" cy="1569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ts val="33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Получившие «незачет»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3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Не явившиеся по уважительным причинам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3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Не завершившие написание ИС(И) по уважительным причинам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defTabSz="914400">
              <a:lnSpc>
                <a:spcPts val="3300"/>
              </a:lnSpc>
            </a:pPr>
            <a:r>
              <a:rPr b="0" lang="ru-RU" sz="2400" spc="-1" strike="noStrike">
                <a:solidFill>
                  <a:schemeClr val="dk1"/>
                </a:solidFill>
                <a:latin typeface="Calibri"/>
              </a:rPr>
              <a:t>Удаленные за нарушение требований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Прямоугольник 5"/>
          <p:cNvSpPr/>
          <p:nvPr/>
        </p:nvSpPr>
        <p:spPr>
          <a:xfrm>
            <a:off x="5240880" y="1755000"/>
            <a:ext cx="2583720" cy="5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latin typeface="Calibri"/>
              </a:rPr>
              <a:t>3 часа 55 минут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6" name="Рисунок 2" descr=""/>
          <p:cNvPicPr/>
          <p:nvPr/>
        </p:nvPicPr>
        <p:blipFill>
          <a:blip r:embed="rId1"/>
          <a:stretch/>
        </p:blipFill>
        <p:spPr>
          <a:xfrm>
            <a:off x="4545360" y="1770120"/>
            <a:ext cx="573120" cy="57312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8"/>
          <p:cNvSpPr/>
          <p:nvPr/>
        </p:nvSpPr>
        <p:spPr>
          <a:xfrm>
            <a:off x="488880" y="2745360"/>
            <a:ext cx="11178000" cy="547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2800" spc="-1" strike="noStrike">
                <a:solidFill>
                  <a:schemeClr val="dk1"/>
                </a:solidFill>
                <a:latin typeface="Calibri"/>
              </a:rPr>
              <a:t>Повторно (в дополнительные сроки) допускаются: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8" name="Рисунок 10" descr=""/>
          <p:cNvPicPr/>
          <p:nvPr/>
        </p:nvPicPr>
        <p:blipFill>
          <a:blip r:embed="rId2"/>
          <a:stretch/>
        </p:blipFill>
        <p:spPr>
          <a:xfrm>
            <a:off x="1202400" y="344988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1" descr=""/>
          <p:cNvPicPr/>
          <p:nvPr/>
        </p:nvPicPr>
        <p:blipFill>
          <a:blip r:embed="rId3"/>
          <a:stretch/>
        </p:blipFill>
        <p:spPr>
          <a:xfrm>
            <a:off x="1202400" y="384696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13" descr=""/>
          <p:cNvPicPr/>
          <p:nvPr/>
        </p:nvPicPr>
        <p:blipFill>
          <a:blip r:embed="rId4"/>
          <a:stretch/>
        </p:blipFill>
        <p:spPr>
          <a:xfrm>
            <a:off x="1202400" y="425628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14" descr=""/>
          <p:cNvPicPr/>
          <p:nvPr/>
        </p:nvPicPr>
        <p:blipFill>
          <a:blip r:embed="rId5"/>
          <a:stretch/>
        </p:blipFill>
        <p:spPr>
          <a:xfrm>
            <a:off x="1202400" y="4681080"/>
            <a:ext cx="414000" cy="40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defTabSz="914400">
              <a:lnSpc>
                <a:spcPct val="90000"/>
              </a:lnSpc>
              <a:spcBef>
                <a:spcPts val="386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001f5f"/>
                </a:solidFill>
                <a:latin typeface="Cambria"/>
              </a:rPr>
              <a:t>Для</a:t>
            </a:r>
            <a:r>
              <a:rPr b="1" lang="ru-RU" sz="2400" spc="-12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400" spc="-7" strike="noStrike">
                <a:solidFill>
                  <a:srgbClr val="001f5f"/>
                </a:solidFill>
                <a:latin typeface="Cambria"/>
              </a:rPr>
              <a:t>получения</a:t>
            </a:r>
            <a:r>
              <a:rPr b="1" lang="ru-RU" sz="2400" spc="-12" strike="noStrike">
                <a:solidFill>
                  <a:srgbClr val="001f5f"/>
                </a:solidFill>
                <a:latin typeface="Cambria"/>
              </a:rPr>
              <a:t> аттестата </a:t>
            </a:r>
            <a:r>
              <a:rPr b="1" lang="ru-RU" sz="2400" spc="-7" strike="noStrike">
                <a:solidFill>
                  <a:srgbClr val="001f5f"/>
                </a:solidFill>
                <a:latin typeface="Cambria"/>
              </a:rPr>
              <a:t>выпускники</a:t>
            </a:r>
            <a:r>
              <a:rPr b="1" lang="ru-RU" sz="2400" spc="-1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400" spc="-15" strike="noStrike">
                <a:solidFill>
                  <a:srgbClr val="001f5f"/>
                </a:solidFill>
                <a:latin typeface="Cambria"/>
              </a:rPr>
              <a:t>текущего</a:t>
            </a:r>
            <a:r>
              <a:rPr b="1" lang="ru-RU" sz="2400" spc="7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400" spc="-46" strike="noStrike">
                <a:solidFill>
                  <a:srgbClr val="001f5f"/>
                </a:solidFill>
                <a:latin typeface="Cambria"/>
              </a:rPr>
              <a:t>года </a:t>
            </a:r>
            <a:r>
              <a:rPr b="1" lang="ru-RU" sz="2400" spc="-517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400" spc="-7" strike="noStrike">
                <a:solidFill>
                  <a:srgbClr val="001f5f"/>
                </a:solidFill>
                <a:latin typeface="Cambria"/>
              </a:rPr>
              <a:t>сдают </a:t>
            </a:r>
            <a:r>
              <a:rPr b="1" lang="ru-RU" sz="2400" spc="-12" strike="noStrike">
                <a:solidFill>
                  <a:srgbClr val="c00000"/>
                </a:solidFill>
                <a:latin typeface="Cambria"/>
              </a:rPr>
              <a:t>обязательные</a:t>
            </a:r>
            <a:r>
              <a:rPr b="1" lang="ru-RU" sz="2400" spc="-1" strike="noStrike">
                <a:solidFill>
                  <a:srgbClr val="c00000"/>
                </a:solidFill>
                <a:latin typeface="Cambria"/>
              </a:rPr>
              <a:t> </a:t>
            </a:r>
            <a:r>
              <a:rPr b="1" lang="ru-RU" sz="2400" spc="-7" strike="noStrike">
                <a:solidFill>
                  <a:srgbClr val="c00000"/>
                </a:solidFill>
                <a:latin typeface="Cambria"/>
              </a:rPr>
              <a:t>предметы</a:t>
            </a:r>
            <a:r>
              <a:rPr b="1" lang="ru-RU" sz="2400" spc="-12" strike="noStrike">
                <a:solidFill>
                  <a:srgbClr val="c00000"/>
                </a:solidFill>
                <a:latin typeface="Cambria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Cambria"/>
              </a:rPr>
              <a:t>–</a:t>
            </a:r>
            <a:r>
              <a:rPr b="1" lang="ru-RU" sz="2400" spc="-7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400" spc="-21" strike="noStrike">
                <a:solidFill>
                  <a:srgbClr val="001f5f"/>
                </a:solidFill>
                <a:latin typeface="Cambria"/>
              </a:rPr>
              <a:t>русский</a:t>
            </a:r>
            <a:r>
              <a:rPr b="1" lang="ru-RU" sz="2400" spc="7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Cambria"/>
              </a:rPr>
              <a:t>язык</a:t>
            </a:r>
            <a:r>
              <a:rPr b="1" lang="ru-RU" sz="2400" spc="-12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400" spc="-1" strike="noStrike">
                <a:solidFill>
                  <a:srgbClr val="001f5f"/>
                </a:solidFill>
                <a:latin typeface="Cambria"/>
              </a:rPr>
              <a:t>и </a:t>
            </a:r>
            <a:r>
              <a:rPr b="1" lang="ru-RU" sz="2400" spc="1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400" spc="-32" strike="noStrike">
                <a:solidFill>
                  <a:srgbClr val="001f5f"/>
                </a:solidFill>
                <a:latin typeface="Cambria"/>
              </a:rPr>
              <a:t>математику.</a:t>
            </a:r>
            <a:br>
              <a:rPr sz="2400"/>
            </a:b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Прямоугольник 13"/>
          <p:cNvSpPr/>
          <p:nvPr/>
        </p:nvSpPr>
        <p:spPr>
          <a:xfrm>
            <a:off x="1694160" y="3519720"/>
            <a:ext cx="9910800" cy="1569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defTabSz="914400">
              <a:lnSpc>
                <a:spcPts val="33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Прямоугольник 17"/>
          <p:cNvSpPr/>
          <p:nvPr/>
        </p:nvSpPr>
        <p:spPr>
          <a:xfrm>
            <a:off x="488880" y="2745360"/>
            <a:ext cx="11178000" cy="547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Рисунок 26" descr=""/>
          <p:cNvPicPr/>
          <p:nvPr/>
        </p:nvPicPr>
        <p:blipFill>
          <a:blip r:embed="rId1"/>
          <a:stretch/>
        </p:blipFill>
        <p:spPr>
          <a:xfrm>
            <a:off x="1202400" y="360000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37" descr=""/>
          <p:cNvPicPr/>
          <p:nvPr/>
        </p:nvPicPr>
        <p:blipFill>
          <a:blip r:embed="rId2"/>
          <a:stretch/>
        </p:blipFill>
        <p:spPr>
          <a:xfrm>
            <a:off x="1205640" y="432000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41" descr=""/>
          <p:cNvPicPr/>
          <p:nvPr/>
        </p:nvPicPr>
        <p:blipFill>
          <a:blip r:embed="rId3"/>
          <a:stretch/>
        </p:blipFill>
        <p:spPr>
          <a:xfrm>
            <a:off x="1210680" y="486000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42" descr=""/>
          <p:cNvPicPr/>
          <p:nvPr/>
        </p:nvPicPr>
        <p:blipFill>
          <a:blip r:embed="rId4"/>
          <a:stretch/>
        </p:blipFill>
        <p:spPr>
          <a:xfrm>
            <a:off x="1205640" y="5531040"/>
            <a:ext cx="414000" cy="408600"/>
          </a:xfrm>
          <a:prstGeom prst="rect">
            <a:avLst/>
          </a:prstGeom>
          <a:ln w="0">
            <a:noFill/>
          </a:ln>
        </p:spPr>
      </p:pic>
      <p:sp>
        <p:nvSpPr>
          <p:cNvPr id="129" name=""/>
          <p:cNvSpPr/>
          <p:nvPr/>
        </p:nvSpPr>
        <p:spPr>
          <a:xfrm>
            <a:off x="1283040" y="1800000"/>
            <a:ext cx="8796600" cy="44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400" spc="-7" strike="noStrike">
                <a:solidFill>
                  <a:srgbClr val="001f5f"/>
                </a:solidFill>
                <a:latin typeface="Cambria"/>
              </a:rPr>
              <a:t>Сдать </a:t>
            </a:r>
            <a:r>
              <a:rPr b="1" lang="ru-RU" sz="2400" spc="-12" strike="noStrike">
                <a:solidFill>
                  <a:srgbClr val="001f5f"/>
                </a:solidFill>
                <a:latin typeface="Cambria"/>
              </a:rPr>
              <a:t>можно </a:t>
            </a:r>
            <a:r>
              <a:rPr b="1" lang="ru-RU" sz="2400" spc="-1" strike="noStrike">
                <a:solidFill>
                  <a:srgbClr val="001f5f"/>
                </a:solidFill>
                <a:latin typeface="Cambria"/>
              </a:rPr>
              <a:t>любое </a:t>
            </a:r>
            <a:r>
              <a:rPr b="1" lang="ru-RU" sz="2400" spc="-15" strike="noStrike">
                <a:solidFill>
                  <a:srgbClr val="001f5f"/>
                </a:solidFill>
                <a:latin typeface="Cambria"/>
              </a:rPr>
              <a:t>количество</a:t>
            </a:r>
            <a:r>
              <a:rPr b="1" lang="ru-RU" sz="2400" spc="1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400" spc="-12" strike="noStrike">
                <a:solidFill>
                  <a:srgbClr val="001f5f"/>
                </a:solidFill>
                <a:latin typeface="Cambria"/>
              </a:rPr>
              <a:t>предметов</a:t>
            </a:r>
            <a:r>
              <a:rPr b="1" lang="ru-RU" sz="2400" spc="1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400" spc="-7" strike="noStrike">
                <a:solidFill>
                  <a:srgbClr val="001f5f"/>
                </a:solidFill>
                <a:latin typeface="Cambria"/>
              </a:rPr>
              <a:t>из </a:t>
            </a:r>
            <a:r>
              <a:rPr b="1" lang="ru-RU" sz="2400" spc="-1" strike="noStrike">
                <a:solidFill>
                  <a:srgbClr val="001f5f"/>
                </a:solidFill>
                <a:latin typeface="Cambria"/>
              </a:rPr>
              <a:t>списка</a:t>
            </a:r>
            <a:r>
              <a:rPr b="1" lang="ru-RU" sz="2400" spc="-1" strike="noStrike">
                <a:solidFill>
                  <a:schemeClr val="dk1"/>
                </a:solidFill>
                <a:latin typeface="Cambria"/>
              </a:rPr>
              <a:t>.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0" name="Рисунок 4" descr=""/>
          <p:cNvPicPr/>
          <p:nvPr/>
        </p:nvPicPr>
        <p:blipFill>
          <a:blip r:embed="rId5"/>
          <a:stretch/>
        </p:blipFill>
        <p:spPr>
          <a:xfrm>
            <a:off x="1205640" y="234000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43" descr=""/>
          <p:cNvPicPr/>
          <p:nvPr/>
        </p:nvPicPr>
        <p:blipFill>
          <a:blip r:embed="rId6"/>
          <a:stretch/>
        </p:blipFill>
        <p:spPr>
          <a:xfrm>
            <a:off x="1205640" y="3011040"/>
            <a:ext cx="414000" cy="408600"/>
          </a:xfrm>
          <a:prstGeom prst="rect">
            <a:avLst/>
          </a:prstGeom>
          <a:ln w="0">
            <a:noFill/>
          </a:ln>
        </p:spPr>
      </p:pic>
      <p:sp>
        <p:nvSpPr>
          <p:cNvPr id="132" name=""/>
          <p:cNvSpPr/>
          <p:nvPr/>
        </p:nvSpPr>
        <p:spPr>
          <a:xfrm>
            <a:off x="1625040" y="2340000"/>
            <a:ext cx="2154600" cy="369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200" spc="-15" strike="noStrike">
                <a:solidFill>
                  <a:srgbClr val="001f5f"/>
                </a:solidFill>
                <a:latin typeface="Cambria"/>
              </a:rPr>
              <a:t>Русский</a:t>
            </a:r>
            <a:r>
              <a:rPr b="1" lang="ru-RU" sz="2200" spc="-12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200" spc="-7" strike="noStrike">
                <a:solidFill>
                  <a:srgbClr val="001f5f"/>
                </a:solidFill>
                <a:latin typeface="Cambria"/>
              </a:rPr>
              <a:t>язык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2" strike="noStrike">
                <a:solidFill>
                  <a:srgbClr val="001f5f"/>
                </a:solidFill>
                <a:latin typeface="Cambria"/>
              </a:rPr>
              <a:t>Математика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7" strike="noStrike">
                <a:solidFill>
                  <a:srgbClr val="001f5f"/>
                </a:solidFill>
                <a:latin typeface="Cambria"/>
              </a:rPr>
              <a:t>Физика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2" strike="noStrike">
                <a:solidFill>
                  <a:srgbClr val="001f5f"/>
                </a:solidFill>
                <a:latin typeface="Cambria"/>
              </a:rPr>
              <a:t>Химия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2" strike="noStrike">
                <a:solidFill>
                  <a:srgbClr val="001f5f"/>
                </a:solidFill>
                <a:latin typeface="Cambria"/>
              </a:rPr>
              <a:t>Биология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32" strike="noStrike">
                <a:solidFill>
                  <a:srgbClr val="001f5f"/>
                </a:solidFill>
                <a:latin typeface="Cambria"/>
              </a:rPr>
              <a:t>География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7380000" y="2409480"/>
            <a:ext cx="3156840" cy="30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200" spc="-15" strike="noStrike">
                <a:solidFill>
                  <a:srgbClr val="001f5f"/>
                </a:solidFill>
                <a:latin typeface="Cambria"/>
              </a:rPr>
              <a:t>История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2" strike="noStrike">
                <a:solidFill>
                  <a:srgbClr val="001f5f"/>
                </a:solidFill>
                <a:latin typeface="Cambria"/>
              </a:rPr>
              <a:t>Информатика</a:t>
            </a:r>
            <a:r>
              <a:rPr b="1" lang="ru-RU" sz="2200" spc="1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200" spc="-7" strike="noStrike">
                <a:solidFill>
                  <a:srgbClr val="001f5f"/>
                </a:solidFill>
                <a:latin typeface="Cambria"/>
              </a:rPr>
              <a:t>и</a:t>
            </a:r>
            <a:r>
              <a:rPr b="1" lang="ru-RU" sz="2200" spc="-15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200" spc="-12" strike="noStrike">
                <a:solidFill>
                  <a:srgbClr val="001f5f"/>
                </a:solidFill>
                <a:latin typeface="Cambria"/>
              </a:rPr>
              <a:t>ИКТ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32" strike="noStrike">
                <a:solidFill>
                  <a:srgbClr val="001f5f"/>
                </a:solidFill>
                <a:latin typeface="Cambria"/>
              </a:rPr>
              <a:t>Английский</a:t>
            </a:r>
            <a:r>
              <a:rPr b="1" lang="ru-RU" sz="2200" spc="26" strike="noStrike">
                <a:solidFill>
                  <a:srgbClr val="001f5f"/>
                </a:solidFill>
                <a:latin typeface="Cambria"/>
              </a:rPr>
              <a:t> </a:t>
            </a:r>
            <a:r>
              <a:rPr b="1" lang="ru-RU" sz="2200" spc="-7" strike="noStrike">
                <a:solidFill>
                  <a:srgbClr val="001f5f"/>
                </a:solidFill>
                <a:latin typeface="Cambria"/>
              </a:rPr>
              <a:t>язык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12" strike="noStrike">
                <a:solidFill>
                  <a:srgbClr val="001f5f"/>
                </a:solidFill>
                <a:latin typeface="Cambria"/>
              </a:rPr>
              <a:t>Литература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200" spc="-7" strike="noStrike">
                <a:solidFill>
                  <a:srgbClr val="001f5f"/>
                </a:solidFill>
                <a:latin typeface="Cambria"/>
              </a:rPr>
              <a:t>Обществознание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4" name="Рисунок 44" descr=""/>
          <p:cNvPicPr/>
          <p:nvPr/>
        </p:nvPicPr>
        <p:blipFill>
          <a:blip r:embed="rId7"/>
          <a:stretch/>
        </p:blipFill>
        <p:spPr>
          <a:xfrm>
            <a:off x="6750000" y="238500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45" descr=""/>
          <p:cNvPicPr/>
          <p:nvPr/>
        </p:nvPicPr>
        <p:blipFill>
          <a:blip r:embed="rId8"/>
          <a:stretch/>
        </p:blipFill>
        <p:spPr>
          <a:xfrm>
            <a:off x="6785640" y="311076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36" name="Рисунок 46" descr=""/>
          <p:cNvPicPr/>
          <p:nvPr/>
        </p:nvPicPr>
        <p:blipFill>
          <a:blip r:embed="rId9"/>
          <a:stretch/>
        </p:blipFill>
        <p:spPr>
          <a:xfrm>
            <a:off x="6785640" y="373104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37" name="Рисунок 47" descr=""/>
          <p:cNvPicPr/>
          <p:nvPr/>
        </p:nvPicPr>
        <p:blipFill>
          <a:blip r:embed="rId10"/>
          <a:stretch/>
        </p:blipFill>
        <p:spPr>
          <a:xfrm>
            <a:off x="6804000" y="4329000"/>
            <a:ext cx="414000" cy="408600"/>
          </a:xfrm>
          <a:prstGeom prst="rect">
            <a:avLst/>
          </a:prstGeom>
          <a:ln w="0">
            <a:noFill/>
          </a:ln>
        </p:spPr>
      </p:pic>
      <p:pic>
        <p:nvPicPr>
          <p:cNvPr id="138" name="Рисунок 48" descr=""/>
          <p:cNvPicPr/>
          <p:nvPr/>
        </p:nvPicPr>
        <p:blipFill>
          <a:blip r:embed="rId11"/>
          <a:stretch/>
        </p:blipFill>
        <p:spPr>
          <a:xfrm>
            <a:off x="6785640" y="4991040"/>
            <a:ext cx="414000" cy="408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 15"/>
          <p:cNvSpPr/>
          <p:nvPr/>
        </p:nvSpPr>
        <p:spPr>
          <a:xfrm>
            <a:off x="1694160" y="3519720"/>
            <a:ext cx="9910800" cy="15699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Прямоугольник 19"/>
          <p:cNvSpPr/>
          <p:nvPr/>
        </p:nvSpPr>
        <p:spPr>
          <a:xfrm>
            <a:off x="488880" y="2745360"/>
            <a:ext cx="11178000" cy="547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 rot="21583200">
            <a:off x="441720" y="2353680"/>
            <a:ext cx="7828200" cy="356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2200" spc="-1" strike="noStrike">
                <a:solidFill>
                  <a:srgbClr val="362413"/>
                </a:solidFill>
                <a:latin typeface="Times New Roman"/>
              </a:rPr>
              <a:t>В аттестат выпускнику, получившему удовлетворительные результаты на государственной (итоговой) аттестации, выставляются итоговые отметки, которые определяются как среднее арифметическое полугодовых и годовых отметок за X, XI классы</a:t>
            </a:r>
            <a:endParaRPr b="0" lang="ru-RU" sz="22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42" name="Таблица 1"/>
          <p:cNvGraphicFramePr/>
          <p:nvPr/>
        </p:nvGraphicFramePr>
        <p:xfrm>
          <a:off x="2148480" y="230760"/>
          <a:ext cx="8831160" cy="1774440"/>
        </p:xfrm>
        <a:graphic>
          <a:graphicData uri="http://schemas.openxmlformats.org/drawingml/2006/table">
            <a:tbl>
              <a:tblPr/>
              <a:tblGrid>
                <a:gridCol w="848880"/>
                <a:gridCol w="848880"/>
                <a:gridCol w="672480"/>
                <a:gridCol w="489600"/>
                <a:gridCol w="905400"/>
                <a:gridCol w="905400"/>
                <a:gridCol w="756000"/>
                <a:gridCol w="905400"/>
                <a:gridCol w="1306800"/>
                <a:gridCol w="1192680"/>
              </a:tblGrid>
              <a:tr h="111564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1 пол. 10 кл.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2 пол. 10 кл.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Год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ru-RU" sz="1800" spc="-1" strike="noStrike">
                        <a:solidFill>
                          <a:srgbClr val="002060"/>
                        </a:solidFill>
                        <a:latin typeface="Arial"/>
                        <a:ea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1 пол. 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11 кл.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2 пол. 11 кл.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Год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Итого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Средний балл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</a:rPr>
                        <a:t>Отметка  в аттестат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65880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ru-RU" sz="4000" spc="-1" strike="noStrike">
                        <a:solidFill>
                          <a:srgbClr val="002060"/>
                        </a:solidFill>
                        <a:latin typeface="Arial"/>
                        <a:ea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20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</a:rPr>
                        <a:t>3,3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3" name="Таблица 3"/>
          <p:cNvGraphicFramePr/>
          <p:nvPr/>
        </p:nvGraphicFramePr>
        <p:xfrm>
          <a:off x="3350880" y="3979800"/>
          <a:ext cx="8422200" cy="1889640"/>
        </p:xfrm>
        <a:graphic>
          <a:graphicData uri="http://schemas.openxmlformats.org/drawingml/2006/table">
            <a:tbl>
              <a:tblPr/>
              <a:tblGrid>
                <a:gridCol w="809280"/>
                <a:gridCol w="809280"/>
                <a:gridCol w="641160"/>
                <a:gridCol w="466560"/>
                <a:gridCol w="863280"/>
                <a:gridCol w="863280"/>
                <a:gridCol w="720720"/>
                <a:gridCol w="863280"/>
                <a:gridCol w="1245960"/>
                <a:gridCol w="1139760"/>
              </a:tblGrid>
              <a:tr h="118872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1 пол. 10 кл.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2 пол. 10 кл.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Год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ru-RU" sz="1800" spc="-1" strike="noStrike">
                        <a:solidFill>
                          <a:srgbClr val="002060"/>
                        </a:solidFill>
                        <a:latin typeface="Arial"/>
                        <a:ea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1 пол. 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11 кл.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2 пол. 11 кл.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Год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Итого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Средний балл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</a:rPr>
                        <a:t>Отметка  в аттестат</a:t>
                      </a:r>
                      <a:endParaRPr b="0" lang="ru-RU" sz="1800" spc="-1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700920"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</a:rPr>
                        <a:t>3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endParaRPr b="1" lang="ru-RU" sz="4000" spc="-1" strike="noStrike">
                        <a:solidFill>
                          <a:srgbClr val="002060"/>
                        </a:solidFill>
                        <a:latin typeface="Arial"/>
                        <a:ea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002060"/>
                          </a:solidFill>
                          <a:latin typeface="Arial"/>
                          <a:ea typeface="Arial"/>
                        </a:rPr>
                        <a:t>21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</a:rPr>
                        <a:t>3,5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 defTabSz="914400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4000" spc="-1" strike="noStrike">
                          <a:solidFill>
                            <a:srgbClr val="c00000"/>
                          </a:solidFill>
                          <a:latin typeface="Arial"/>
                          <a:ea typeface="Arial"/>
                        </a:rPr>
                        <a:t>4</a:t>
                      </a:r>
                      <a:endParaRPr b="0" lang="ru-RU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520" cy="1324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4520" cy="298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6" name="Picture 3" descr=""/>
          <p:cNvPicPr/>
          <p:nvPr/>
        </p:nvPicPr>
        <p:blipFill>
          <a:blip r:embed="rId1"/>
          <a:stretch/>
        </p:blipFill>
        <p:spPr>
          <a:xfrm rot="21598800">
            <a:off x="479880" y="269280"/>
            <a:ext cx="5639040" cy="4229280"/>
          </a:xfrm>
          <a:prstGeom prst="rect">
            <a:avLst/>
          </a:prstGeom>
          <a:ln w="9525">
            <a:noFill/>
          </a:ln>
        </p:spPr>
      </p:pic>
      <p:pic>
        <p:nvPicPr>
          <p:cNvPr id="147" name="Рисунок 51" descr="математика.jpg"/>
          <p:cNvPicPr/>
          <p:nvPr/>
        </p:nvPicPr>
        <p:blipFill>
          <a:blip r:embed="rId2"/>
          <a:stretch/>
        </p:blipFill>
        <p:spPr>
          <a:xfrm>
            <a:off x="6300000" y="365040"/>
            <a:ext cx="5399640" cy="584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/>
          </p:nvPr>
        </p:nvSpPr>
        <p:spPr>
          <a:xfrm>
            <a:off x="825120" y="1512720"/>
            <a:ext cx="10514520" cy="4426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432000" indent="-32400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Количество предметов определяет выпускник (рекомендуется для поступления в вуз выбрать не менее </a:t>
            </a:r>
            <a:r>
              <a:rPr b="0" lang="en-US" sz="3000" spc="-1" strike="noStrike">
                <a:solidFill>
                  <a:srgbClr val="000000"/>
                </a:solidFill>
                <a:latin typeface="Times New Roman"/>
              </a:rPr>
              <a:t>3</a:t>
            </a: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-х дополнительных предметов);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Количество баллов на отметки в аттестате не влияет;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  <a:p>
            <a:pPr marL="432000" indent="-324000" defTabSz="9144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000" spc="-1" strike="noStrike">
                <a:solidFill>
                  <a:srgbClr val="000000"/>
                </a:solidFill>
                <a:latin typeface="Times New Roman"/>
              </a:rPr>
              <a:t>В случае если участник ЕГЭ, выпускник общеобразовательного учреждения текущего года,  получил на ГИА неудовлетворительные результаты по любому из учебных предметов, он имеет право пересдать данный предмет в следующем году или в резервные дни 3 и 4 июля 2025 года. </a:t>
            </a:r>
            <a:endParaRPr b="0" lang="ru-RU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2245680" y="550440"/>
            <a:ext cx="7653960" cy="709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ff0000"/>
                </a:solidFill>
                <a:latin typeface="Times New Roman"/>
              </a:rPr>
              <a:t>ЕГЭ по предметам по выбору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itchFamily="0" charset="1"/>
        <a:ea typeface=""/>
        <a:cs typeface=""/>
      </a:majorFont>
      <a:minorFont>
        <a:latin typeface="Century Gothic" pitchFamily="0" charset="1"/>
        <a:ea typeface=""/>
        <a:cs typeface=""/>
      </a:minorFont>
    </a:fontScheme>
    <a:fmtScheme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5875" cap="rnd" cmpd="sng" algn="ctr">
          <a:prstDash val="solid"/>
        </a:ln>
        <a:ln w="2222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lumMod val="98000"/>
              </a:schemeClr>
            </a:gs>
          </a:gsLst>
          <a:path path="circle">
            <a:fillToRect l="50000" t="50000" r="100000" b="10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1210</TotalTime>
  <Application>LibreOffice/24.2.6.2$Linux_X86_64 LibreOffice_project/420$Build-2</Application>
  <AppVersion>15.0000</AppVersion>
  <Words>1666</Words>
  <Paragraphs>314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2025-01-10T07:12:47Z</dcterms:created>
  <dc:creator>Пользователь Windows</dc:creator>
  <dc:description/>
  <dc:language>ru-RU</dc:language>
  <cp:lastModifiedBy/>
  <dcterms:modified xsi:type="dcterms:W3CDTF">2025-01-23T18:07:55Z</dcterms:modified>
  <cp:revision>60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30</vt:i4>
  </property>
</Properties>
</file>